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Lst>
  <p:notesMasterIdLst>
    <p:notesMasterId r:id="rId52"/>
  </p:notesMasterIdLst>
  <p:sldIdLst>
    <p:sldId id="256" r:id="rId2"/>
    <p:sldId id="275" r:id="rId3"/>
    <p:sldId id="279" r:id="rId4"/>
    <p:sldId id="316" r:id="rId5"/>
    <p:sldId id="317" r:id="rId6"/>
    <p:sldId id="318" r:id="rId7"/>
    <p:sldId id="319" r:id="rId8"/>
    <p:sldId id="304" r:id="rId9"/>
    <p:sldId id="320" r:id="rId10"/>
    <p:sldId id="284" r:id="rId11"/>
    <p:sldId id="314" r:id="rId12"/>
    <p:sldId id="313" r:id="rId13"/>
    <p:sldId id="321" r:id="rId14"/>
    <p:sldId id="322" r:id="rId15"/>
    <p:sldId id="323"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Lst>
  <p:sldSz cx="9144000" cy="6858000" type="screen4x3"/>
  <p:notesSz cx="7102475" cy="1023302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55">
          <p15:clr>
            <a:srgbClr val="A4A3A4"/>
          </p15:clr>
        </p15:guide>
        <p15:guide id="2" orient="horz" pos="1026">
          <p15:clr>
            <a:srgbClr val="A4A3A4"/>
          </p15:clr>
        </p15:guide>
        <p15:guide id="3" pos="385">
          <p15:clr>
            <a:srgbClr val="A4A3A4"/>
          </p15:clr>
        </p15:guide>
      </p15:sldGuideLst>
    </p:ext>
    <p:ext uri="{2D200454-40CA-4A62-9FC3-DE9A4176ACB9}">
      <p15:notesGuideLst xmlns:p15="http://schemas.microsoft.com/office/powerpoint/2012/main">
        <p15:guide id="1" orient="horz" pos="3225">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BECD"/>
    <a:srgbClr val="A3B9C9"/>
    <a:srgbClr val="517189"/>
    <a:srgbClr val="7494AC"/>
    <a:srgbClr val="0C0D0E"/>
    <a:srgbClr val="404B56"/>
    <a:srgbClr val="0099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409" autoAdjust="0"/>
    <p:restoredTop sz="35877" autoAdjust="0"/>
  </p:normalViewPr>
  <p:slideViewPr>
    <p:cSldViewPr>
      <p:cViewPr varScale="1">
        <p:scale>
          <a:sx n="29" d="100"/>
          <a:sy n="29" d="100"/>
        </p:scale>
        <p:origin x="3475" y="48"/>
      </p:cViewPr>
      <p:guideLst>
        <p:guide orient="horz" pos="255"/>
        <p:guide orient="horz" pos="1026"/>
        <p:guide pos="385"/>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390" y="84"/>
      </p:cViewPr>
      <p:guideLst>
        <p:guide orient="horz" pos="3225"/>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1"/>
            <a:ext cx="3078163" cy="511254"/>
          </a:xfrm>
          <a:prstGeom prst="rect">
            <a:avLst/>
          </a:prstGeom>
          <a:noFill/>
          <a:ln w="9525">
            <a:noFill/>
            <a:miter lim="800000"/>
            <a:headEnd/>
            <a:tailEnd/>
          </a:ln>
        </p:spPr>
        <p:txBody>
          <a:bodyPr vert="horz" wrap="square" lIns="94754" tIns="47377" rIns="94754" bIns="47377" numCol="1" anchor="t" anchorCtr="0" compatLnSpc="1">
            <a:prstTxWarp prst="textNoShape">
              <a:avLst/>
            </a:prstTxWarp>
          </a:bodyPr>
          <a:lstStyle>
            <a:lvl1pPr defTabSz="946150">
              <a:defRPr sz="1300"/>
            </a:lvl1pPr>
          </a:lstStyle>
          <a:p>
            <a:endParaRPr lang="en-US"/>
          </a:p>
        </p:txBody>
      </p:sp>
      <p:sp>
        <p:nvSpPr>
          <p:cNvPr id="3" name="Date Placeholder 2"/>
          <p:cNvSpPr>
            <a:spLocks noGrp="1"/>
          </p:cNvSpPr>
          <p:nvPr>
            <p:ph type="dt" idx="1"/>
          </p:nvPr>
        </p:nvSpPr>
        <p:spPr bwMode="auto">
          <a:xfrm>
            <a:off x="4022726" y="1"/>
            <a:ext cx="3078163" cy="511254"/>
          </a:xfrm>
          <a:prstGeom prst="rect">
            <a:avLst/>
          </a:prstGeom>
          <a:noFill/>
          <a:ln w="9525">
            <a:noFill/>
            <a:miter lim="800000"/>
            <a:headEnd/>
            <a:tailEnd/>
          </a:ln>
        </p:spPr>
        <p:txBody>
          <a:bodyPr vert="horz" wrap="square" lIns="94754" tIns="47377" rIns="94754" bIns="47377" numCol="1" anchor="t" anchorCtr="0" compatLnSpc="1">
            <a:prstTxWarp prst="textNoShape">
              <a:avLst/>
            </a:prstTxWarp>
          </a:bodyPr>
          <a:lstStyle>
            <a:lvl1pPr algn="r" defTabSz="946150">
              <a:defRPr sz="1300"/>
            </a:lvl1pPr>
          </a:lstStyle>
          <a:p>
            <a:fld id="{5AC76FC3-4908-4DC1-939E-D67AB616DB1E}" type="datetimeFigureOut">
              <a:rPr lang="en-GB"/>
              <a:pPr/>
              <a:t>14/03/2024</a:t>
            </a:fld>
            <a:endParaRPr lang="en-GB"/>
          </a:p>
        </p:txBody>
      </p:sp>
      <p:sp>
        <p:nvSpPr>
          <p:cNvPr id="4" name="Slide Image Placeholder 3"/>
          <p:cNvSpPr>
            <a:spLocks noGrp="1" noRot="1" noChangeAspect="1"/>
          </p:cNvSpPr>
          <p:nvPr>
            <p:ph type="sldImg" idx="2"/>
          </p:nvPr>
        </p:nvSpPr>
        <p:spPr>
          <a:xfrm>
            <a:off x="995363" y="768350"/>
            <a:ext cx="5113337" cy="38354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bwMode="auto">
          <a:xfrm>
            <a:off x="711201" y="4860092"/>
            <a:ext cx="5680075" cy="4604464"/>
          </a:xfrm>
          <a:prstGeom prst="rect">
            <a:avLst/>
          </a:prstGeom>
          <a:noFill/>
          <a:ln w="9525">
            <a:noFill/>
            <a:miter lim="800000"/>
            <a:headEnd/>
            <a:tailEnd/>
          </a:ln>
        </p:spPr>
        <p:txBody>
          <a:bodyPr vert="horz" wrap="square" lIns="94754" tIns="47377" rIns="94754" bIns="473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bwMode="auto">
          <a:xfrm>
            <a:off x="1" y="9720183"/>
            <a:ext cx="3078163" cy="511254"/>
          </a:xfrm>
          <a:prstGeom prst="rect">
            <a:avLst/>
          </a:prstGeom>
          <a:noFill/>
          <a:ln w="9525">
            <a:noFill/>
            <a:miter lim="800000"/>
            <a:headEnd/>
            <a:tailEnd/>
          </a:ln>
        </p:spPr>
        <p:txBody>
          <a:bodyPr vert="horz" wrap="square" lIns="94754" tIns="47377" rIns="94754" bIns="47377" numCol="1" anchor="b" anchorCtr="0" compatLnSpc="1">
            <a:prstTxWarp prst="textNoShape">
              <a:avLst/>
            </a:prstTxWarp>
          </a:bodyPr>
          <a:lstStyle>
            <a:lvl1pPr defTabSz="946150">
              <a:defRPr sz="1300"/>
            </a:lvl1pPr>
          </a:lstStyle>
          <a:p>
            <a:endParaRPr lang="en-US"/>
          </a:p>
        </p:txBody>
      </p:sp>
      <p:sp>
        <p:nvSpPr>
          <p:cNvPr id="7" name="Slide Number Placeholder 6"/>
          <p:cNvSpPr>
            <a:spLocks noGrp="1"/>
          </p:cNvSpPr>
          <p:nvPr>
            <p:ph type="sldNum" sz="quarter" idx="5"/>
          </p:nvPr>
        </p:nvSpPr>
        <p:spPr bwMode="auto">
          <a:xfrm>
            <a:off x="4022726" y="9720183"/>
            <a:ext cx="3078163" cy="511254"/>
          </a:xfrm>
          <a:prstGeom prst="rect">
            <a:avLst/>
          </a:prstGeom>
          <a:noFill/>
          <a:ln w="9525">
            <a:noFill/>
            <a:miter lim="800000"/>
            <a:headEnd/>
            <a:tailEnd/>
          </a:ln>
        </p:spPr>
        <p:txBody>
          <a:bodyPr vert="horz" wrap="square" lIns="94754" tIns="47377" rIns="94754" bIns="47377" numCol="1" anchor="b" anchorCtr="0" compatLnSpc="1">
            <a:prstTxWarp prst="textNoShape">
              <a:avLst/>
            </a:prstTxWarp>
          </a:bodyPr>
          <a:lstStyle>
            <a:lvl1pPr algn="r" defTabSz="946150">
              <a:defRPr sz="1300"/>
            </a:lvl1pPr>
          </a:lstStyle>
          <a:p>
            <a:fld id="{A64F1A50-4965-4E2F-BA43-1F0672C98059}" type="slidenum">
              <a:rPr lang="en-GB"/>
              <a:pPr/>
              <a:t>‹nº›</a:t>
            </a:fld>
            <a:endParaRPr lang="en-GB"/>
          </a:p>
        </p:txBody>
      </p:sp>
    </p:spTree>
    <p:extLst>
      <p:ext uri="{BB962C8B-B14F-4D97-AF65-F5344CB8AC3E}">
        <p14:creationId xmlns:p14="http://schemas.microsoft.com/office/powerpoint/2010/main" val="1557759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nebuallerg.com/"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thegreenbutton.com/" TargetMode="External"/><Relationship Id="rId4" Type="http://schemas.openxmlformats.org/officeDocument/2006/relationships/hyperlink" Target="http://www.nebu-allerg.e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Título de la diapositiva</a:t>
            </a:r>
            <a:endParaRPr lang="en-IE" sz="1200" kern="1200" dirty="0">
              <a:solidFill>
                <a:schemeClr val="tx1"/>
              </a:solidFill>
              <a:effectLst/>
              <a:latin typeface="+mn-lt"/>
              <a:ea typeface="+mn-ea"/>
              <a:cs typeface="+mn-cs"/>
            </a:endParaRPr>
          </a:p>
        </p:txBody>
      </p:sp>
      <p:sp>
        <p:nvSpPr>
          <p:cNvPr id="52228" name="Slide Number Placeholder 3"/>
          <p:cNvSpPr>
            <a:spLocks noGrp="1"/>
          </p:cNvSpPr>
          <p:nvPr>
            <p:ph type="sldNum" sz="quarter" idx="5"/>
          </p:nvPr>
        </p:nvSpPr>
        <p:spPr>
          <a:noFill/>
        </p:spPr>
        <p:txBody>
          <a:bodyPr/>
          <a:lstStyle/>
          <a:p>
            <a:fld id="{2FA32362-82AF-4F23-ACED-4E22EB492DD7}" type="slidenum">
              <a:rPr lang="en-GB"/>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Las dos diapositivas siguientes ofrecen una introducción básica sobre las patentes.</a:t>
            </a:r>
            <a:endParaRPr lang="en-GB" b="0" dirty="0"/>
          </a:p>
        </p:txBody>
      </p:sp>
      <p:sp>
        <p:nvSpPr>
          <p:cNvPr id="59396" name="Slide Number Placeholder 3"/>
          <p:cNvSpPr txBox="1">
            <a:spLocks noGrp="1"/>
          </p:cNvSpPr>
          <p:nvPr/>
        </p:nvSpPr>
        <p:spPr bwMode="auto">
          <a:xfrm>
            <a:off x="4022726" y="9720183"/>
            <a:ext cx="3078163" cy="511254"/>
          </a:xfrm>
          <a:prstGeom prst="rect">
            <a:avLst/>
          </a:prstGeom>
          <a:noFill/>
          <a:ln w="9525">
            <a:noFill/>
            <a:miter lim="800000"/>
            <a:headEnd/>
            <a:tailEnd/>
          </a:ln>
        </p:spPr>
        <p:txBody>
          <a:bodyPr lIns="94754" tIns="47377" rIns="94754" bIns="47377" anchor="b"/>
          <a:lstStyle/>
          <a:p>
            <a:pPr algn="r" defTabSz="946150"/>
            <a:fld id="{1A50BBE0-2E88-4C10-94B7-32BA845BBD77}" type="slidenum">
              <a:rPr lang="en-GB" sz="1300"/>
              <a:pPr algn="r" defTabSz="946150"/>
              <a:t>10</a:t>
            </a:fld>
            <a:endParaRPr lang="en-GB"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p:cNvSpPr>
          <p:nvPr>
            <p:ph type="body" idx="1"/>
          </p:nvPr>
        </p:nvSpPr>
        <p:spPr/>
        <p:txBody>
          <a:bodyPr/>
          <a:lstStyle/>
          <a:p>
            <a:pPr algn="just"/>
            <a:r>
              <a:rPr lang="es-ES" sz="1200" kern="1200" dirty="0">
                <a:solidFill>
                  <a:schemeClr val="tx1"/>
                </a:solidFill>
                <a:effectLst/>
                <a:latin typeface="+mn-lt"/>
                <a:ea typeface="+mn-ea"/>
                <a:cs typeface="+mn-cs"/>
              </a:rPr>
              <a:t>En ocasiones, las patentes se consideran un contrato entre el solicitante y la sociedad.</a:t>
            </a: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solicitantes y los titulares de patentes tienen interés en beneficiarse, personalmente, de sus invenciones.</a:t>
            </a: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Tienen derecho a impedir que otras personas fabriquen, utilicen, ofrezcan a la venta, vendan o importen un producto que infrinja su patente, durante un tiempo limitado y en el país en el que se concedió la patente. La excepción a lo anterior es el uso con fines no comerciales, por ejemplo, para </a:t>
            </a:r>
            <a:r>
              <a:rPr lang="es-ES" dirty="0"/>
              <a:t>el</a:t>
            </a:r>
            <a:r>
              <a:rPr lang="es-ES" sz="1200" kern="1200" dirty="0">
                <a:solidFill>
                  <a:schemeClr val="tx1"/>
                </a:solidFill>
                <a:effectLst/>
                <a:latin typeface="+mn-lt"/>
                <a:ea typeface="+mn-ea"/>
                <a:cs typeface="+mn-cs"/>
              </a:rPr>
              <a:t> uso privado o la investigación académica.</a:t>
            </a:r>
          </a:p>
          <a:p>
            <a:pPr algn="just"/>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sociedad está interesada en:</a:t>
            </a: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impulsar la innovación, de forma que puedan fabricarse mejores productos y puedan utilizarse mejores métodos de producción que beneficien a todos;</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proteger las empresas innovadoras emergentes, de forma que puedan competir con las grandes empresas ya establecidas para mantener una economía competitiva;</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conocer los detalles de las nuevas invenciones, de manera que otros ingenieros y científicos puedan mejorarlas; y</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promover la transferencia de tecnología, por ejemplo, de las universidades a la industria.</a:t>
            </a:r>
          </a:p>
          <a:p>
            <a:pPr algn="just"/>
            <a:r>
              <a:rPr lang="es-ES" sz="1200" kern="1200" dirty="0">
                <a:solidFill>
                  <a:schemeClr val="tx1"/>
                </a:solidFill>
                <a:effectLst/>
                <a:latin typeface="+mn-lt"/>
                <a:ea typeface="+mn-ea"/>
                <a:cs typeface="+mn-cs"/>
              </a:rPr>
              <a:t>A cambio de dicha protección, el solicitante debe revelar su invención al público, de forma que otros puedan basarse en la misma. Por regla general, las oficinas de patentes publican las solicitudes después de dieciocho meses. En dicha fase, se hacen visibles para todos.</a:t>
            </a: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Este «contrato social» se institucionaliza a través de la legislación en materia de patentes.</a:t>
            </a:r>
            <a:endParaRPr lang="en-IE" sz="1200" kern="1200" dirty="0">
              <a:solidFill>
                <a:schemeClr val="tx1"/>
              </a:solidFill>
              <a:effectLst/>
              <a:latin typeface="+mn-lt"/>
              <a:ea typeface="+mn-ea"/>
              <a:cs typeface="+mn-cs"/>
            </a:endParaRPr>
          </a:p>
          <a:p>
            <a:endParaRPr lang="en-GB"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4022726" y="9720183"/>
            <a:ext cx="3078163" cy="511254"/>
          </a:xfrm>
          <a:prstGeom prst="rect">
            <a:avLst/>
          </a:prstGeom>
          <a:noFill/>
          <a:ln w="9525">
            <a:noFill/>
            <a:miter lim="800000"/>
            <a:headEnd/>
            <a:tailEnd/>
          </a:ln>
        </p:spPr>
        <p:txBody>
          <a:bodyPr lIns="94754" tIns="47377" rIns="94754" bIns="47377" anchor="b"/>
          <a:lstStyle/>
          <a:p>
            <a:pPr algn="r" defTabSz="946150"/>
            <a:fld id="{808AF0CC-EA06-4FC0-B6B5-D5DE8E41C0C7}" type="slidenum">
              <a:rPr lang="en-GB" sz="1300"/>
              <a:pPr algn="r" defTabSz="946150"/>
              <a:t>12</a:t>
            </a:fld>
            <a:endParaRPr lang="en-GB" sz="1300"/>
          </a:p>
        </p:txBody>
      </p:sp>
      <p:sp>
        <p:nvSpPr>
          <p:cNvPr id="124931" name="Rectangle 7"/>
          <p:cNvSpPr txBox="1">
            <a:spLocks noGrp="1" noChangeArrowheads="1"/>
          </p:cNvSpPr>
          <p:nvPr/>
        </p:nvSpPr>
        <p:spPr bwMode="auto">
          <a:xfrm>
            <a:off x="4022726" y="9720183"/>
            <a:ext cx="3078163" cy="511254"/>
          </a:xfrm>
          <a:prstGeom prst="rect">
            <a:avLst/>
          </a:prstGeom>
          <a:noFill/>
          <a:ln w="9525">
            <a:noFill/>
            <a:miter lim="800000"/>
            <a:headEnd/>
            <a:tailEnd/>
          </a:ln>
        </p:spPr>
        <p:txBody>
          <a:bodyPr lIns="94750" tIns="47375" rIns="94750" bIns="47375" anchor="b"/>
          <a:lstStyle/>
          <a:p>
            <a:pPr defTabSz="946150"/>
            <a:fld id="{552B01CD-2EC3-42FC-B56E-03651A721BA0}" type="slidenum">
              <a:rPr lang="en-US" sz="1300"/>
              <a:pPr defTabSz="946150"/>
              <a:t>12</a:t>
            </a:fld>
            <a:endParaRPr lang="en-US" sz="1300"/>
          </a:p>
        </p:txBody>
      </p:sp>
      <p:sp>
        <p:nvSpPr>
          <p:cNvPr id="1249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3" name="Rectangle 3"/>
          <p:cNvSpPr>
            <a:spLocks noGrp="1" noChangeArrowheads="1"/>
          </p:cNvSpPr>
          <p:nvPr>
            <p:ph type="body" idx="1"/>
          </p:nvPr>
        </p:nvSpPr>
        <p:spPr>
          <a:xfrm>
            <a:off x="711201" y="4861679"/>
            <a:ext cx="5680075" cy="4602877"/>
          </a:xfrm>
        </p:spPr>
        <p:txBody>
          <a:bodyPr lIns="94750" tIns="47375" rIns="94750" bIns="47375"/>
          <a:lstStyle/>
          <a:p>
            <a:pPr algn="just"/>
            <a:r>
              <a:rPr lang="es-ES" sz="1200" kern="1200" dirty="0">
                <a:solidFill>
                  <a:schemeClr val="tx1"/>
                </a:solidFill>
                <a:effectLst/>
                <a:latin typeface="+mn-lt"/>
                <a:ea typeface="+mn-ea"/>
                <a:cs typeface="+mn-cs"/>
              </a:rPr>
              <a:t>Según el Convenio sobre la Patente Europea, CPE, «se podrán conceder patentes europeas para cualquier invención, en cualquier campo tecnológico, que sea nueva, implique una actividad inventiva y sea susceptible de aplicación industrial.»</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expresión «nueva para el mundo» implica que no debe existir una divulgación pública anterior de la invención antes de la fecha de presentación.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Que sea una «actividad inventiva» es difícil de valorar. Para determinar si una invención implica una actividad inventiva, la Oficina Europea de Patentes (OEP) la compara con lo que hubiera resultado del estado de la técnica de una manera evidente para una persona imaginaria experta en la materia en el momento de la presentación.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OEP no define lo que es una invención, sino que ofrece, sin embargo, una lista no exhaustiva de materias y actividades que no se consideran invenciones. Los elementos de la lista del final de la diapositiva quedan excluidos expresamente de la patentabilidad.</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17091" name="Notes Placeholder 2"/>
          <p:cNvSpPr>
            <a:spLocks noGrp="1"/>
          </p:cNvSpPr>
          <p:nvPr>
            <p:ph type="body" idx="1"/>
          </p:nvPr>
        </p:nvSpPr>
        <p:spPr>
          <a:xfrm>
            <a:off x="709613" y="4860092"/>
            <a:ext cx="5683250" cy="4606051"/>
          </a:xfrm>
        </p:spPr>
        <p:txBody>
          <a:bodyPr lIns="94761" tIns="47381" rIns="94761" bIns="47381"/>
          <a:lstStyle/>
          <a:p>
            <a:r>
              <a:rPr lang="es-ES" sz="1200" kern="1200" dirty="0">
                <a:solidFill>
                  <a:schemeClr val="tx1"/>
                </a:solidFill>
                <a:effectLst/>
                <a:latin typeface="+mn-lt"/>
                <a:ea typeface="+mn-ea"/>
                <a:cs typeface="+mn-cs"/>
              </a:rPr>
              <a:t>Las siguientes diapositivas ofrecen una introducción básica sobre las bases de datos.</a:t>
            </a:r>
            <a:endParaRPr lang="en-IE" sz="1200" kern="1200" dirty="0">
              <a:solidFill>
                <a:schemeClr val="tx1"/>
              </a:solidFill>
              <a:effectLst/>
              <a:latin typeface="+mn-lt"/>
              <a:ea typeface="+mn-ea"/>
              <a:cs typeface="+mn-cs"/>
            </a:endParaRPr>
          </a:p>
        </p:txBody>
      </p:sp>
      <p:sp>
        <p:nvSpPr>
          <p:cNvPr id="217092"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6D0AF256-5C04-4591-8D1D-6A75DB0E02D2}" type="slidenum">
              <a:rPr lang="en-GB" sz="1200"/>
              <a:pPr algn="r" defTabSz="947738"/>
              <a:t>13</a:t>
            </a:fld>
            <a:endParaRPr lang="en-GB"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19139"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¿Qué es una base de datos? Una base de datos es un conjunto de obras, datos y otros elementos independientes, ordenados de forma sistemática o metódica y accesibles por separado por vía electrónica u otra vía distinta.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Se entiende por «independiente» que debe ser separable de otro elemento sin que se vea afectado su valor informativo, literario, artístico, musical o de otro tipo.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Se entiende por «de forma sistemática o metódica y accesibles por separado por vía electrónica u otra vía distinta» que los elementos deben estar incluidos de una forma fija, de alguna manera, y deben incluir medios técnicos como procesos electrónicos, electromagnéticos o electro-ópticos o de otro tipo, como un índice, un esquema, un plan especial o un método de clasificación, que permita la recuperación de cualquier material independiente que esté incluido en el mismo.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Como ejemplos de lo que se considera una base de datos cabe citar un calendario de partidos de fútbol o un listín telefónico.</a:t>
            </a:r>
            <a:endParaRPr lang="en-IE" sz="1200" kern="1200" dirty="0">
              <a:solidFill>
                <a:schemeClr val="tx1"/>
              </a:solidFill>
              <a:effectLst/>
              <a:latin typeface="+mn-lt"/>
              <a:ea typeface="+mn-ea"/>
              <a:cs typeface="+mn-cs"/>
            </a:endParaRPr>
          </a:p>
          <a:p>
            <a:pPr eaLnBrk="1" hangingPunct="1">
              <a:spcBef>
                <a:spcPct val="0"/>
              </a:spcBef>
            </a:pPr>
            <a:endParaRPr lang="en-GB" dirty="0"/>
          </a:p>
        </p:txBody>
      </p:sp>
      <p:sp>
        <p:nvSpPr>
          <p:cNvPr id="219140"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9808BED2-CA6C-450E-8706-E3099D4FBECD}" type="slidenum">
              <a:rPr lang="en-GB" sz="1200"/>
              <a:pPr algn="r" defTabSz="947738"/>
              <a:t>14</a:t>
            </a:fld>
            <a:endParaRPr lang="en-GB"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21187" name="Notes Placeholder 2"/>
          <p:cNvSpPr>
            <a:spLocks noGrp="1"/>
          </p:cNvSpPr>
          <p:nvPr>
            <p:ph type="body" idx="1"/>
          </p:nvPr>
        </p:nvSpPr>
        <p:spPr>
          <a:xfrm>
            <a:off x="709613" y="4860092"/>
            <a:ext cx="5683250" cy="4606051"/>
          </a:xfrm>
        </p:spPr>
        <p:txBody>
          <a:bodyPr lIns="94761" tIns="47381" rIns="94761" bIns="47381"/>
          <a:lstStyle/>
          <a:p>
            <a:pPr algn="just">
              <a:spcAft>
                <a:spcPts val="600"/>
              </a:spcAft>
            </a:pPr>
            <a:r>
              <a:rPr lang="es-ES" sz="1200" kern="1200" dirty="0">
                <a:solidFill>
                  <a:schemeClr val="tx1"/>
                </a:solidFill>
                <a:effectLst/>
                <a:latin typeface="+mn-lt"/>
                <a:ea typeface="+mn-ea"/>
                <a:cs typeface="+mn-cs"/>
              </a:rPr>
              <a:t>En la UE, las bases de datos están protegidas en virtud de la Directiva 96/9/CE sobre la protección jurídica de las bases de datos. La Directiva introdujo dos formas de protección, a saber, la protección de derechos de autor y la protección </a:t>
            </a:r>
            <a:r>
              <a:rPr lang="es-ES" sz="1200" i="1" kern="1200" dirty="0">
                <a:solidFill>
                  <a:schemeClr val="tx1"/>
                </a:solidFill>
                <a:effectLst/>
                <a:latin typeface="+mn-lt"/>
                <a:ea typeface="+mn-ea"/>
                <a:cs typeface="+mn-cs"/>
              </a:rPr>
              <a:t>sui generis</a:t>
            </a:r>
            <a:r>
              <a:rPr lang="es-ES" sz="1200" kern="1200" dirty="0">
                <a:solidFill>
                  <a:schemeClr val="tx1"/>
                </a:solidFill>
                <a:effectLst/>
                <a:latin typeface="+mn-lt"/>
                <a:ea typeface="+mn-ea"/>
                <a:cs typeface="+mn-cs"/>
              </a:rPr>
              <a:t>.</a:t>
            </a:r>
          </a:p>
          <a:p>
            <a:pPr algn="just">
              <a:spcAft>
                <a:spcPts val="600"/>
              </a:spcAft>
            </a:pPr>
            <a:endParaRPr lang="es-ES" sz="1200" kern="1200" dirty="0">
              <a:solidFill>
                <a:schemeClr val="tx1"/>
              </a:solidFill>
              <a:effectLst/>
              <a:latin typeface="+mn-lt"/>
              <a:ea typeface="+mn-ea"/>
              <a:cs typeface="+mn-cs"/>
            </a:endParaRPr>
          </a:p>
          <a:p>
            <a:pPr algn="just">
              <a:spcAft>
                <a:spcPts val="600"/>
              </a:spcAft>
            </a:pPr>
            <a:r>
              <a:rPr lang="es-ES" sz="1200" kern="1200" dirty="0">
                <a:solidFill>
                  <a:schemeClr val="tx1"/>
                </a:solidFill>
                <a:effectLst/>
                <a:latin typeface="+mn-lt"/>
                <a:ea typeface="+mn-ea"/>
                <a:cs typeface="+mn-cs"/>
              </a:rPr>
              <a:t>Una base de datos puede ser una obra protegida por derechos de autor si la disposición o la selección del contenido es una creación intelectual propia del autor. Dicho de otro modo, una base de datos estará protegida por derechos de autor si la selección o la disposición de su contenido es original. El único criterio relevante es su originalidad.</a:t>
            </a:r>
          </a:p>
          <a:p>
            <a:pPr algn="just">
              <a:spcAft>
                <a:spcPts val="600"/>
              </a:spcAft>
            </a:pPr>
            <a:endParaRPr lang="es-ES" sz="1200" kern="1200" dirty="0">
              <a:solidFill>
                <a:schemeClr val="tx1"/>
              </a:solidFill>
              <a:effectLst/>
              <a:latin typeface="+mn-lt"/>
              <a:ea typeface="+mn-ea"/>
              <a:cs typeface="+mn-cs"/>
            </a:endParaRPr>
          </a:p>
          <a:p>
            <a:pPr algn="just">
              <a:spcAft>
                <a:spcPts val="600"/>
              </a:spcAft>
            </a:pPr>
            <a:r>
              <a:rPr lang="es-ES" sz="1200" kern="1200" dirty="0">
                <a:solidFill>
                  <a:schemeClr val="tx1"/>
                </a:solidFill>
                <a:effectLst/>
                <a:latin typeface="+mn-lt"/>
                <a:ea typeface="+mn-ea"/>
                <a:cs typeface="+mn-cs"/>
              </a:rPr>
              <a:t>La autoría recae, en primer lugar, en la persona física que crea la base de datos.</a:t>
            </a:r>
          </a:p>
          <a:p>
            <a:pPr algn="just">
              <a:spcAft>
                <a:spcPts val="600"/>
              </a:spcAft>
            </a:pPr>
            <a:endParaRPr lang="es-ES" sz="1200" kern="1200" dirty="0">
              <a:solidFill>
                <a:schemeClr val="tx1"/>
              </a:solidFill>
              <a:effectLst/>
              <a:latin typeface="+mn-lt"/>
              <a:ea typeface="+mn-ea"/>
              <a:cs typeface="+mn-cs"/>
            </a:endParaRPr>
          </a:p>
          <a:p>
            <a:pPr algn="just">
              <a:spcAft>
                <a:spcPts val="600"/>
              </a:spcAft>
            </a:pPr>
            <a:r>
              <a:rPr lang="es-ES" sz="1200" kern="1200" dirty="0">
                <a:solidFill>
                  <a:schemeClr val="tx1"/>
                </a:solidFill>
                <a:effectLst/>
                <a:latin typeface="+mn-lt"/>
                <a:ea typeface="+mn-ea"/>
                <a:cs typeface="+mn-cs"/>
              </a:rPr>
              <a:t>La protección de derechos de autor comprende únicamente la estructura específica de la base de datos. El material incluido en la misma no queda protegido. Por consiguiente, todavía existe el peligro de que la totalidad o unas partes sustanciales del contenido de la base de datos sean copiadas y, posteriormente, reordenadas.</a:t>
            </a:r>
          </a:p>
          <a:p>
            <a:pPr algn="just">
              <a:spcAft>
                <a:spcPts val="600"/>
              </a:spcAft>
            </a:pPr>
            <a:endParaRPr lang="es-ES" sz="1200" kern="1200" dirty="0">
              <a:solidFill>
                <a:schemeClr val="tx1"/>
              </a:solidFill>
              <a:effectLst/>
              <a:latin typeface="+mn-lt"/>
              <a:ea typeface="+mn-ea"/>
              <a:cs typeface="+mn-cs"/>
            </a:endParaRPr>
          </a:p>
          <a:p>
            <a:pPr algn="just">
              <a:spcAft>
                <a:spcPts val="600"/>
              </a:spcAft>
            </a:pPr>
            <a:r>
              <a:rPr lang="es-ES" sz="1200" kern="1200" dirty="0">
                <a:solidFill>
                  <a:schemeClr val="tx1"/>
                </a:solidFill>
                <a:effectLst/>
                <a:latin typeface="+mn-lt"/>
                <a:ea typeface="+mn-ea"/>
                <a:cs typeface="+mn-cs"/>
              </a:rPr>
              <a:t>Además de esta protección de derechos de autor, que resulta de algún modo limitada, la Directiva sobre bases de datos también introdujo un derecho </a:t>
            </a:r>
            <a:r>
              <a:rPr lang="es-ES" sz="1200" i="1" kern="1200" dirty="0">
                <a:solidFill>
                  <a:schemeClr val="tx1"/>
                </a:solidFill>
                <a:effectLst/>
                <a:latin typeface="+mn-lt"/>
                <a:ea typeface="+mn-ea"/>
                <a:cs typeface="+mn-cs"/>
              </a:rPr>
              <a:t>sui generis</a:t>
            </a:r>
            <a:r>
              <a:rPr lang="es-ES" sz="1200" kern="1200" dirty="0">
                <a:solidFill>
                  <a:schemeClr val="tx1"/>
                </a:solidFill>
                <a:effectLst/>
                <a:latin typeface="+mn-lt"/>
                <a:ea typeface="+mn-ea"/>
                <a:cs typeface="+mn-cs"/>
              </a:rPr>
              <a:t> para proteger las inversiones específicas realizadas por el fabricante de </a:t>
            </a:r>
            <a:r>
              <a:rPr lang="es-ES" dirty="0"/>
              <a:t>una</a:t>
            </a:r>
            <a:r>
              <a:rPr lang="es-ES" sz="1200" kern="1200" dirty="0">
                <a:solidFill>
                  <a:schemeClr val="tx1"/>
                </a:solidFill>
                <a:effectLst/>
                <a:latin typeface="+mn-lt"/>
                <a:ea typeface="+mn-ea"/>
                <a:cs typeface="+mn-cs"/>
              </a:rPr>
              <a:t> base de datos. Los fabricantes deben demostrar que la obtención, la verificación o la presentación de dicho contenido representen una inversión sustancial desde el punto de vista cuantitativo o cualitativo. Obtendrán el derecho exclusivo de impedir a otros extraer o reutilizar la totalidad o una parte sustancial del contenido de la base de datos.</a:t>
            </a:r>
          </a:p>
          <a:p>
            <a:pPr algn="just">
              <a:spcAft>
                <a:spcPts val="600"/>
              </a:spcAft>
            </a:pPr>
            <a:endParaRPr lang="es-ES" sz="1200" kern="1200" dirty="0">
              <a:solidFill>
                <a:schemeClr val="tx1"/>
              </a:solidFill>
              <a:effectLst/>
              <a:latin typeface="+mn-lt"/>
              <a:ea typeface="+mn-ea"/>
              <a:cs typeface="+mn-cs"/>
            </a:endParaRPr>
          </a:p>
          <a:p>
            <a:pPr algn="just">
              <a:spcAft>
                <a:spcPts val="600"/>
              </a:spcAft>
            </a:pPr>
            <a:r>
              <a:rPr lang="es-ES" sz="1200" kern="1200" dirty="0">
                <a:solidFill>
                  <a:schemeClr val="tx1"/>
                </a:solidFill>
                <a:effectLst/>
                <a:latin typeface="+mn-lt"/>
                <a:ea typeface="+mn-ea"/>
                <a:cs typeface="+mn-cs"/>
              </a:rPr>
              <a:t>Los programas de ordenador utilizados en la elaboración u operación de una base de datos quedan excluidos de la protección.</a:t>
            </a:r>
            <a:endParaRPr lang="en-IE" sz="1200" kern="1200" dirty="0">
              <a:solidFill>
                <a:schemeClr val="tx1"/>
              </a:solidFill>
              <a:effectLst/>
              <a:latin typeface="+mn-lt"/>
              <a:ea typeface="+mn-ea"/>
              <a:cs typeface="+mn-cs"/>
            </a:endParaRPr>
          </a:p>
        </p:txBody>
      </p:sp>
      <p:sp>
        <p:nvSpPr>
          <p:cNvPr id="221188"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84A78ABA-7302-4EA4-9C9A-B97EAB2B28EC}" type="slidenum">
              <a:rPr lang="en-GB" sz="1200"/>
              <a:pPr algn="r" defTabSz="947738"/>
              <a:t>15</a:t>
            </a:fld>
            <a:endParaRPr lang="en-GB"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23235" name="Notes Placeholder 2"/>
          <p:cNvSpPr>
            <a:spLocks noGrp="1"/>
          </p:cNvSpPr>
          <p:nvPr>
            <p:ph type="body" idx="1"/>
          </p:nvPr>
        </p:nvSpPr>
        <p:spPr>
          <a:xfrm>
            <a:off x="709613" y="4860092"/>
            <a:ext cx="5683250" cy="4606051"/>
          </a:xfrm>
        </p:spPr>
        <p:txBody>
          <a:bodyPr lIns="94761" tIns="47381" rIns="94761" bIns="47381"/>
          <a:lstStyle/>
          <a:p>
            <a:pPr algn="just">
              <a:spcBef>
                <a:spcPts val="600"/>
              </a:spcBef>
              <a:spcAft>
                <a:spcPts val="0"/>
              </a:spcAft>
            </a:pPr>
            <a:r>
              <a:rPr lang="es-ES" sz="1200" kern="1200" dirty="0">
                <a:solidFill>
                  <a:schemeClr val="tx1"/>
                </a:solidFill>
                <a:effectLst/>
                <a:latin typeface="+mn-lt"/>
                <a:ea typeface="+mn-ea"/>
                <a:cs typeface="+mn-cs"/>
              </a:rPr>
              <a:t>La presente diapositiva muestra el alcance de la protección que proporciona la Directiva sobre bases de datos. Respecto de los derechos de autor, el autor o el titular de un derecho de autor de </a:t>
            </a:r>
            <a:r>
              <a:rPr lang="es-ES" dirty="0"/>
              <a:t>una</a:t>
            </a:r>
            <a:r>
              <a:rPr lang="es-ES" sz="1200" kern="1200" dirty="0">
                <a:solidFill>
                  <a:schemeClr val="tx1"/>
                </a:solidFill>
                <a:effectLst/>
                <a:latin typeface="+mn-lt"/>
                <a:ea typeface="+mn-ea"/>
                <a:cs typeface="+mn-cs"/>
              </a:rPr>
              <a:t> base de datos tiene el derecho exclusivo de reproducir, traducir, adaptar, reordenar o realizar modificaciones a la base de datos y distribuirla, comunicarla y exhibirla al público.</a:t>
            </a:r>
          </a:p>
          <a:p>
            <a:pPr algn="just">
              <a:spcBef>
                <a:spcPts val="600"/>
              </a:spcBef>
              <a:spcAft>
                <a:spcPts val="0"/>
              </a:spcAft>
            </a:pPr>
            <a:endParaRPr lang="es-ES" sz="1200" kern="1200" dirty="0">
              <a:solidFill>
                <a:schemeClr val="tx1"/>
              </a:solidFill>
              <a:effectLst/>
              <a:latin typeface="+mn-lt"/>
              <a:ea typeface="+mn-ea"/>
              <a:cs typeface="+mn-cs"/>
            </a:endParaRPr>
          </a:p>
          <a:p>
            <a:pPr algn="just">
              <a:spcBef>
                <a:spcPts val="600"/>
              </a:spcBef>
              <a:spcAft>
                <a:spcPts val="0"/>
              </a:spcAft>
            </a:pPr>
            <a:r>
              <a:rPr lang="es-ES" sz="1200" kern="1200" dirty="0">
                <a:solidFill>
                  <a:schemeClr val="tx1"/>
                </a:solidFill>
                <a:effectLst/>
                <a:latin typeface="+mn-lt"/>
                <a:ea typeface="+mn-ea"/>
                <a:cs typeface="+mn-cs"/>
              </a:rPr>
              <a:t>Dichos derechos son conformes con la protección general de derechos de autor, al igual que el plazo de la protección.</a:t>
            </a:r>
          </a:p>
          <a:p>
            <a:pPr algn="just">
              <a:spcBef>
                <a:spcPts val="600"/>
              </a:spcBef>
              <a:spcAft>
                <a:spcPts val="0"/>
              </a:spcAft>
            </a:pPr>
            <a:endParaRPr lang="es-ES" sz="1200" kern="1200" dirty="0">
              <a:solidFill>
                <a:schemeClr val="tx1"/>
              </a:solidFill>
              <a:effectLst/>
              <a:latin typeface="+mn-lt"/>
              <a:ea typeface="+mn-ea"/>
              <a:cs typeface="+mn-cs"/>
            </a:endParaRPr>
          </a:p>
          <a:p>
            <a:pPr algn="just">
              <a:spcBef>
                <a:spcPts val="600"/>
              </a:spcBef>
              <a:spcAft>
                <a:spcPts val="0"/>
              </a:spcAft>
            </a:pPr>
            <a:r>
              <a:rPr lang="es-ES" sz="1200" kern="1200" dirty="0">
                <a:solidFill>
                  <a:schemeClr val="tx1"/>
                </a:solidFill>
                <a:effectLst/>
                <a:latin typeface="+mn-lt"/>
                <a:ea typeface="+mn-ea"/>
                <a:cs typeface="+mn-cs"/>
              </a:rPr>
              <a:t>Con carácter excepcional, queda excluida del alcance de la protección cualquier realización por parte de un usuario legítimo con el objetivo de acceder al contenido y de hacer un uso normal. Otras excepciones son:</a:t>
            </a:r>
            <a:endParaRPr lang="en-IE" sz="1200" kern="1200" dirty="0">
              <a:solidFill>
                <a:schemeClr val="tx1"/>
              </a:solidFill>
              <a:effectLst/>
              <a:latin typeface="+mn-lt"/>
              <a:ea typeface="+mn-ea"/>
              <a:cs typeface="+mn-cs"/>
            </a:endParaRPr>
          </a:p>
          <a:p>
            <a:pPr marL="171450" lvl="0" indent="-171450" algn="just">
              <a:spcBef>
                <a:spcPts val="0"/>
              </a:spcBef>
              <a:spcAft>
                <a:spcPts val="0"/>
              </a:spcAft>
              <a:buFont typeface="Arial" panose="020B0604020202020204" pitchFamily="34" charset="0"/>
              <a:buChar char="•"/>
            </a:pPr>
            <a:r>
              <a:rPr lang="es-ES" sz="1200" kern="1200" dirty="0">
                <a:solidFill>
                  <a:schemeClr val="tx1"/>
                </a:solidFill>
                <a:effectLst/>
                <a:latin typeface="+mn-lt"/>
                <a:ea typeface="+mn-ea"/>
                <a:cs typeface="+mn-cs"/>
              </a:rPr>
              <a:t>la reproducción con fines privados de bases de datos no electrónicas;</a:t>
            </a:r>
            <a:endParaRPr lang="en-IE" sz="1200" kern="1200" dirty="0">
              <a:solidFill>
                <a:schemeClr val="tx1"/>
              </a:solidFill>
              <a:effectLst/>
              <a:latin typeface="+mn-lt"/>
              <a:ea typeface="+mn-ea"/>
              <a:cs typeface="+mn-cs"/>
            </a:endParaRPr>
          </a:p>
          <a:p>
            <a:pPr marL="171450" lvl="0" indent="-171450" algn="just">
              <a:spcBef>
                <a:spcPts val="0"/>
              </a:spcBef>
              <a:spcAft>
                <a:spcPts val="0"/>
              </a:spcAft>
              <a:buFont typeface="Arial" panose="020B0604020202020204" pitchFamily="34" charset="0"/>
              <a:buChar char="•"/>
            </a:pPr>
            <a:r>
              <a:rPr lang="es-ES" sz="1200" kern="1200" dirty="0">
                <a:solidFill>
                  <a:schemeClr val="tx1"/>
                </a:solidFill>
                <a:effectLst/>
                <a:latin typeface="+mn-lt"/>
                <a:ea typeface="+mn-ea"/>
                <a:cs typeface="+mn-cs"/>
              </a:rPr>
              <a:t>la utilización únicamente con fines ilustrativos de enseñanza o de investigación científica;</a:t>
            </a:r>
            <a:endParaRPr lang="en-IE" sz="1200" kern="1200" dirty="0">
              <a:solidFill>
                <a:schemeClr val="tx1"/>
              </a:solidFill>
              <a:effectLst/>
              <a:latin typeface="+mn-lt"/>
              <a:ea typeface="+mn-ea"/>
              <a:cs typeface="+mn-cs"/>
            </a:endParaRPr>
          </a:p>
          <a:p>
            <a:pPr marL="171450" lvl="0" indent="-171450" algn="just">
              <a:spcBef>
                <a:spcPts val="0"/>
              </a:spcBef>
              <a:spcAft>
                <a:spcPts val="0"/>
              </a:spcAft>
              <a:buFont typeface="Arial" panose="020B0604020202020204" pitchFamily="34" charset="0"/>
              <a:buChar char="•"/>
            </a:pPr>
            <a:r>
              <a:rPr lang="es-ES" sz="1200" kern="1200" dirty="0">
                <a:solidFill>
                  <a:schemeClr val="tx1"/>
                </a:solidFill>
                <a:effectLst/>
                <a:latin typeface="+mn-lt"/>
                <a:ea typeface="+mn-ea"/>
                <a:cs typeface="+mn-cs"/>
              </a:rPr>
              <a:t>la utilización para fines de seguridad pública; y</a:t>
            </a:r>
            <a:endParaRPr lang="en-IE" sz="1200" kern="1200" dirty="0">
              <a:solidFill>
                <a:schemeClr val="tx1"/>
              </a:solidFill>
              <a:effectLst/>
              <a:latin typeface="+mn-lt"/>
              <a:ea typeface="+mn-ea"/>
              <a:cs typeface="+mn-cs"/>
            </a:endParaRPr>
          </a:p>
          <a:p>
            <a:pPr marL="171450" lvl="0" indent="-171450" algn="just">
              <a:spcBef>
                <a:spcPts val="0"/>
              </a:spcBef>
              <a:spcAft>
                <a:spcPts val="0"/>
              </a:spcAft>
              <a:buFont typeface="Arial" panose="020B0604020202020204" pitchFamily="34" charset="0"/>
              <a:buChar char="•"/>
            </a:pPr>
            <a:r>
              <a:rPr lang="es-ES" sz="1200" kern="1200" dirty="0">
                <a:solidFill>
                  <a:schemeClr val="tx1"/>
                </a:solidFill>
                <a:effectLst/>
                <a:latin typeface="+mn-lt"/>
                <a:ea typeface="+mn-ea"/>
                <a:cs typeface="+mn-cs"/>
              </a:rPr>
              <a:t>otras excepciones a los derechos de autor contempladas por la legislación nacional.</a:t>
            </a:r>
          </a:p>
          <a:p>
            <a:pPr algn="just">
              <a:spcBef>
                <a:spcPts val="600"/>
              </a:spcBef>
              <a:spcAft>
                <a:spcPts val="0"/>
              </a:spcAft>
            </a:pPr>
            <a:endParaRPr lang="es-ES" sz="1200" kern="1200" dirty="0">
              <a:solidFill>
                <a:schemeClr val="tx1"/>
              </a:solidFill>
              <a:effectLst/>
              <a:latin typeface="+mn-lt"/>
              <a:ea typeface="+mn-ea"/>
              <a:cs typeface="+mn-cs"/>
            </a:endParaRPr>
          </a:p>
          <a:p>
            <a:pPr algn="just">
              <a:spcBef>
                <a:spcPts val="600"/>
              </a:spcBef>
              <a:spcAft>
                <a:spcPts val="0"/>
              </a:spcAft>
            </a:pPr>
            <a:r>
              <a:rPr lang="es-ES" sz="1200" kern="1200" dirty="0">
                <a:solidFill>
                  <a:schemeClr val="tx1"/>
                </a:solidFill>
                <a:effectLst/>
                <a:latin typeface="+mn-lt"/>
                <a:ea typeface="+mn-ea"/>
                <a:cs typeface="+mn-cs"/>
              </a:rPr>
              <a:t>Con el derecho </a:t>
            </a:r>
            <a:r>
              <a:rPr lang="es-ES" sz="1200" i="1" kern="1200" dirty="0">
                <a:solidFill>
                  <a:schemeClr val="tx1"/>
                </a:solidFill>
                <a:effectLst/>
                <a:latin typeface="+mn-lt"/>
                <a:ea typeface="+mn-ea"/>
                <a:cs typeface="+mn-cs"/>
              </a:rPr>
              <a:t>sui generis</a:t>
            </a:r>
            <a:r>
              <a:rPr lang="es-ES" sz="1200" kern="1200" dirty="0">
                <a:solidFill>
                  <a:schemeClr val="tx1"/>
                </a:solidFill>
                <a:effectLst/>
                <a:latin typeface="+mn-lt"/>
                <a:ea typeface="+mn-ea"/>
                <a:cs typeface="+mn-cs"/>
              </a:rPr>
              <a:t>, el plazo de la protección es más breve: queda limitado a 15 años. Sin embargo, puede ampliarse, puesto que cualquier otra inversión importante que cambie sustancialmente una base de datos da como resultado un nuevo plazo de protección para dicha base de datos.</a:t>
            </a:r>
            <a:endParaRPr lang="en-IE" sz="1200" kern="1200" dirty="0">
              <a:solidFill>
                <a:schemeClr val="tx1"/>
              </a:solidFill>
              <a:effectLst/>
              <a:latin typeface="+mn-lt"/>
              <a:ea typeface="+mn-ea"/>
              <a:cs typeface="+mn-cs"/>
            </a:endParaRPr>
          </a:p>
          <a:p>
            <a:pPr algn="just">
              <a:spcBef>
                <a:spcPts val="600"/>
              </a:spcBef>
              <a:spcAft>
                <a:spcPts val="0"/>
              </a:spcAft>
            </a:pPr>
            <a:endParaRPr lang="es-ES" sz="1200" kern="1200" dirty="0">
              <a:solidFill>
                <a:schemeClr val="tx1"/>
              </a:solidFill>
              <a:effectLst/>
              <a:latin typeface="+mn-lt"/>
              <a:ea typeface="+mn-ea"/>
              <a:cs typeface="+mn-cs"/>
            </a:endParaRPr>
          </a:p>
          <a:p>
            <a:pPr algn="just">
              <a:spcBef>
                <a:spcPts val="600"/>
              </a:spcBef>
              <a:spcAft>
                <a:spcPts val="0"/>
              </a:spcAft>
            </a:pPr>
            <a:r>
              <a:rPr lang="es-ES" sz="1200" kern="1200" dirty="0">
                <a:solidFill>
                  <a:schemeClr val="tx1"/>
                </a:solidFill>
                <a:effectLst/>
                <a:latin typeface="+mn-lt"/>
                <a:ea typeface="+mn-ea"/>
                <a:cs typeface="+mn-cs"/>
              </a:rPr>
              <a:t>Los fabricantes de una base de datos pueden impedir la extracción, o la transferencia del contenido a otro medio, y la reutilización; dicho de otro modo, toda forma de puesta a disposición del público </a:t>
            </a:r>
            <a:r>
              <a:rPr lang="es-ES" dirty="0"/>
              <a:t>a través de</a:t>
            </a:r>
            <a:r>
              <a:rPr lang="es-ES" sz="1200" kern="1200" dirty="0">
                <a:solidFill>
                  <a:schemeClr val="tx1"/>
                </a:solidFill>
                <a:effectLst/>
                <a:latin typeface="+mn-lt"/>
                <a:ea typeface="+mn-ea"/>
                <a:cs typeface="+mn-cs"/>
              </a:rPr>
              <a:t> cualquier forma de transmisión.</a:t>
            </a:r>
            <a:endParaRPr lang="en-IE" sz="1200" kern="1200" dirty="0">
              <a:solidFill>
                <a:schemeClr val="tx1"/>
              </a:solidFill>
              <a:effectLst/>
              <a:latin typeface="+mn-lt"/>
              <a:ea typeface="+mn-ea"/>
              <a:cs typeface="+mn-cs"/>
            </a:endParaRPr>
          </a:p>
          <a:p>
            <a:pPr algn="just">
              <a:spcBef>
                <a:spcPts val="600"/>
              </a:spcBef>
              <a:spcAft>
                <a:spcPts val="0"/>
              </a:spcAft>
            </a:pPr>
            <a:endParaRPr lang="es-ES" sz="1200" kern="1200" dirty="0">
              <a:solidFill>
                <a:schemeClr val="tx1"/>
              </a:solidFill>
              <a:effectLst/>
              <a:latin typeface="+mn-lt"/>
              <a:ea typeface="+mn-ea"/>
              <a:cs typeface="+mn-cs"/>
            </a:endParaRPr>
          </a:p>
          <a:p>
            <a:pPr algn="just">
              <a:spcBef>
                <a:spcPts val="600"/>
              </a:spcBef>
              <a:spcAft>
                <a:spcPts val="0"/>
              </a:spcAft>
            </a:pPr>
            <a:r>
              <a:rPr lang="es-ES" sz="1200" kern="1200" dirty="0">
                <a:solidFill>
                  <a:schemeClr val="tx1"/>
                </a:solidFill>
                <a:effectLst/>
                <a:latin typeface="+mn-lt"/>
                <a:ea typeface="+mn-ea"/>
                <a:cs typeface="+mn-cs"/>
              </a:rPr>
              <a:t>La extracción o la reutilización de las partes insustanciales del contenido de la base de datos se permiten con independencia del fin a que se destine. De nuevo, los Estados miembros también pueden elegir conceder otras excepciones al derecho </a:t>
            </a:r>
            <a:r>
              <a:rPr lang="es-ES" sz="1200" i="1" kern="1200" dirty="0">
                <a:solidFill>
                  <a:schemeClr val="tx1"/>
                </a:solidFill>
                <a:effectLst/>
                <a:latin typeface="+mn-lt"/>
                <a:ea typeface="+mn-ea"/>
                <a:cs typeface="+mn-cs"/>
              </a:rPr>
              <a:t>sui generis</a:t>
            </a:r>
            <a:r>
              <a:rPr lang="es-ES" sz="1200" kern="1200" dirty="0">
                <a:solidFill>
                  <a:schemeClr val="tx1"/>
                </a:solidFill>
                <a:effectLst/>
                <a:latin typeface="+mn-lt"/>
                <a:ea typeface="+mn-ea"/>
                <a:cs typeface="+mn-cs"/>
              </a:rPr>
              <a:t>, como la extracción con fines privados, de enseñanza o de investigación científica, o con fines de seguridad pública.</a:t>
            </a:r>
            <a:endParaRPr lang="en-IE" sz="1200" kern="1200" dirty="0">
              <a:solidFill>
                <a:schemeClr val="tx1"/>
              </a:solidFill>
              <a:effectLst/>
              <a:latin typeface="+mn-lt"/>
              <a:ea typeface="+mn-ea"/>
              <a:cs typeface="+mn-cs"/>
            </a:endParaRPr>
          </a:p>
          <a:p>
            <a:pPr eaLnBrk="1" hangingPunct="1">
              <a:spcBef>
                <a:spcPct val="0"/>
              </a:spcBef>
            </a:pPr>
            <a:endParaRPr lang="en-GB" b="1" dirty="0"/>
          </a:p>
        </p:txBody>
      </p:sp>
      <p:sp>
        <p:nvSpPr>
          <p:cNvPr id="223236"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F8741665-A212-422C-9AC6-2C1FC73E671B}" type="slidenum">
              <a:rPr lang="en-GB" sz="1200"/>
              <a:pPr algn="r" defTabSz="947738"/>
              <a:t>16</a:t>
            </a:fld>
            <a:endParaRPr lang="en-GB"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25283" name="Notes Placeholder 2"/>
          <p:cNvSpPr>
            <a:spLocks noGrp="1"/>
          </p:cNvSpPr>
          <p:nvPr>
            <p:ph type="body" idx="1"/>
          </p:nvPr>
        </p:nvSpPr>
        <p:spPr>
          <a:xfrm>
            <a:off x="709613" y="4860092"/>
            <a:ext cx="5683250" cy="4606051"/>
          </a:xfrm>
        </p:spPr>
        <p:txBody>
          <a:bodyPr lIns="94761" tIns="47381" rIns="94761" bIns="47381"/>
          <a:lstStyle/>
          <a:p>
            <a:r>
              <a:rPr lang="es-ES" sz="1200" kern="1200" dirty="0">
                <a:solidFill>
                  <a:schemeClr val="tx1"/>
                </a:solidFill>
                <a:effectLst/>
                <a:latin typeface="+mn-lt"/>
                <a:ea typeface="+mn-ea"/>
                <a:cs typeface="+mn-cs"/>
              </a:rPr>
              <a:t>Las siguientes diapositivas ofrecen una introducción básica a las marcas.</a:t>
            </a:r>
            <a:endParaRPr lang="en-IE" sz="1200" kern="1200" dirty="0">
              <a:solidFill>
                <a:schemeClr val="tx1"/>
              </a:solidFill>
              <a:effectLst/>
              <a:latin typeface="+mn-lt"/>
              <a:ea typeface="+mn-ea"/>
              <a:cs typeface="+mn-cs"/>
            </a:endParaRPr>
          </a:p>
        </p:txBody>
      </p:sp>
      <p:sp>
        <p:nvSpPr>
          <p:cNvPr id="225284"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31C9E362-8947-49C1-AE21-5F1BCEF84590}" type="slidenum">
              <a:rPr lang="en-GB" sz="1200"/>
              <a:pPr algn="r" defTabSz="947738"/>
              <a:t>17</a:t>
            </a:fld>
            <a:endParaRPr lang="en-GB"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27331" name="Notes Placeholder 2"/>
          <p:cNvSpPr>
            <a:spLocks noGrp="1"/>
          </p:cNvSpPr>
          <p:nvPr>
            <p:ph type="body" idx="1"/>
          </p:nvPr>
        </p:nvSpPr>
        <p:spPr>
          <a:xfrm>
            <a:off x="709613" y="4860092"/>
            <a:ext cx="5683250" cy="4606051"/>
          </a:xfrm>
        </p:spPr>
        <p:txBody>
          <a:bodyPr lIns="94761" tIns="47381" rIns="94761" bIns="47381"/>
          <a:lstStyle/>
          <a:p>
            <a:pPr algn="just">
              <a:spcBef>
                <a:spcPts val="0"/>
              </a:spcBef>
            </a:pPr>
            <a:r>
              <a:rPr lang="es-ES" sz="1200" kern="1200" dirty="0">
                <a:solidFill>
                  <a:schemeClr val="tx1"/>
                </a:solidFill>
                <a:effectLst/>
                <a:latin typeface="+mn-lt"/>
                <a:ea typeface="+mn-ea"/>
                <a:cs typeface="+mn-cs"/>
              </a:rPr>
              <a:t>Podrán constituir marcas todos los signos capaces de distinguir productos o servicios de una empresa o compañía (a la que </a:t>
            </a:r>
            <a:r>
              <a:rPr lang="es-ES" sz="1200" kern="1200" dirty="0" err="1">
                <a:solidFill>
                  <a:schemeClr val="tx1"/>
                </a:solidFill>
                <a:effectLst/>
                <a:latin typeface="+mn-lt"/>
                <a:ea typeface="+mn-ea"/>
                <a:cs typeface="+mn-cs"/>
              </a:rPr>
              <a:t>lalegislación</a:t>
            </a:r>
            <a:r>
              <a:rPr lang="es-ES" sz="1200" kern="1200" dirty="0">
                <a:solidFill>
                  <a:schemeClr val="tx1"/>
                </a:solidFill>
                <a:effectLst/>
                <a:latin typeface="+mn-lt"/>
                <a:ea typeface="+mn-ea"/>
                <a:cs typeface="+mn-cs"/>
              </a:rPr>
              <a:t> hace referencia como empresa) de los de otra.</a:t>
            </a:r>
          </a:p>
          <a:p>
            <a:pPr algn="just">
              <a:spcBef>
                <a:spcPts val="0"/>
              </a:spcBef>
            </a:pPr>
            <a:endParaRPr lang="es-ES"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Las marcas sirven para indicar el origen comercial de los productos o servicios a los que hacen referencia. Asimismo, las marcas cumplen otras funciones tales como las publicitarias o de fondo de comercio.</a:t>
            </a:r>
          </a:p>
          <a:p>
            <a:pPr algn="just">
              <a:spcBef>
                <a:spcPts val="0"/>
              </a:spcBef>
            </a:pPr>
            <a:endParaRPr lang="es-ES" dirty="0"/>
          </a:p>
          <a:p>
            <a:pPr algn="just">
              <a:spcBef>
                <a:spcPts val="0"/>
              </a:spcBef>
            </a:pPr>
            <a:r>
              <a:rPr lang="es-ES" dirty="0"/>
              <a:t>En la UE, los signos antes mencionados deben poder estar representados en el Registro de Marcas de la Unión Europea, de manera que las autoridades competentes y el público puedan determinar el objeto claro y preciso de la protección que procuran a sus propietarios. La eliminación del requisito de representación gráfica entrará en vigor el 1 de octubre de 2017, después de que la Comisión Europea promulgue legislación secundaria que complemente y desarrolle algunas de las disposiciones del RMUE.</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Entre los distintos tipos de marcas se incluyen las marcas denominativas, las marcas figurativas y las marcas de color y de forma.</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De acuerdo con la definición, las marcas o signos deben ser distintivos. Una falta de carácter distintivo constituye, por tanto, un motivo absoluto de denegación de registro. Las marcas descriptivas o que han llegado a ser habituales en los usos de comercio no pueden cumplir su función como indicadores del origen.</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Entre otros motivos de denegación absolutos se incluyen los signos que son contrarios al orden público o a las buenas costumbres.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motivos de denegación relativos se producen cuando la coexistencia pacífica de dos marcas no es posible debido al riesgo de confusión por parte del consumidor.</a:t>
            </a:r>
            <a:endParaRPr lang="en-IE" sz="1200" kern="1200" dirty="0">
              <a:solidFill>
                <a:schemeClr val="tx1"/>
              </a:solidFill>
              <a:effectLst/>
              <a:latin typeface="+mn-lt"/>
              <a:ea typeface="+mn-ea"/>
              <a:cs typeface="+mn-cs"/>
            </a:endParaRPr>
          </a:p>
        </p:txBody>
      </p:sp>
      <p:sp>
        <p:nvSpPr>
          <p:cNvPr id="227332"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09E3CD12-E876-4DA8-A8CC-D417404D45FA}" type="slidenum">
              <a:rPr lang="en-GB" sz="1200"/>
              <a:pPr algn="r" defTabSz="947738"/>
              <a:t>18</a:t>
            </a:fld>
            <a:endParaRPr lang="en-GB"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29379"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La presente diapositiva muestra las tres vías distintas para solicitar el registro que pueden conducir a la protección de una marca.</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Las marcas deben registrarse para obtener una protección de la marca. Resulta fundamental ser el primero en registrarla.</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registro se puede hacer a escala nacional.</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También es posible presentar una solicitud internacional ante la OMPI, la Organización Mundial de la Propiedad Intelectual.</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Europa, los solicitantes tienen la opción de presentar la solicitud ante la EUIPO, con el fin de obtener una marca de la Unión Europea, la cual ofrece protección en toda la UE.</a:t>
            </a:r>
            <a:endParaRPr lang="en-IE" sz="1200" kern="1200" dirty="0">
              <a:solidFill>
                <a:schemeClr val="tx1"/>
              </a:solidFill>
              <a:effectLst/>
              <a:latin typeface="+mn-lt"/>
              <a:ea typeface="+mn-ea"/>
              <a:cs typeface="+mn-cs"/>
            </a:endParaRPr>
          </a:p>
        </p:txBody>
      </p:sp>
      <p:sp>
        <p:nvSpPr>
          <p:cNvPr id="229380"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7988FD49-E1A4-4E53-884F-59CA6A967C57}" type="slidenum">
              <a:rPr lang="en-GB" sz="1200"/>
              <a:pPr algn="r" defTabSz="947738"/>
              <a:t>19</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siguientes diapositivas ofrecen una introducción general a los distintos tipos de PI.</a:t>
            </a:r>
            <a:endParaRPr lang="en-IE" sz="1200" kern="1200" dirty="0">
              <a:solidFill>
                <a:schemeClr val="tx1"/>
              </a:solidFill>
              <a:effectLst/>
              <a:latin typeface="+mn-lt"/>
              <a:ea typeface="+mn-ea"/>
              <a:cs typeface="+mn-cs"/>
            </a:endParaRPr>
          </a:p>
        </p:txBody>
      </p:sp>
      <p:sp>
        <p:nvSpPr>
          <p:cNvPr id="53252" name="Slide Number Placeholder 3"/>
          <p:cNvSpPr>
            <a:spLocks noGrp="1"/>
          </p:cNvSpPr>
          <p:nvPr>
            <p:ph type="sldNum" sz="quarter" idx="5"/>
          </p:nvPr>
        </p:nvSpPr>
        <p:spPr>
          <a:noFill/>
        </p:spPr>
        <p:txBody>
          <a:bodyPr/>
          <a:lstStyle/>
          <a:p>
            <a:fld id="{9006B954-2A9C-491F-B36C-DF5B1CF75332}" type="slidenum">
              <a:rPr lang="en-GB"/>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31427"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Los titulares de una marca tienen el derecho exclusivo de impedir que otros utilicen su marca en el tráfico económico.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Las marcas se registran únicamente para productos y servicios específicos. El derecho exclusivo que proporciona la marca queda vinculado a dichos productos y servicios específicos. En esto consiste el principio de especialidad.</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Un segundo límite es el principio de territorialidad. La protección de la marca queda limitada al territorio en el que la marca se ha registrado.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A diferencia de otros derechos de PI, las marcas pueden renovarse de forma indefinida. Cada renovación añade diez años de protección.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Hay varias maneras distintas en las que la protección de la marca puede llegar a su fin. Por ejemplo, durante los primeros cinco años tras el registro no hay una obligación de utilizar la marca. Tras este periodo inicial, la falta de un uso efectivo de la marca puede llevar a la anulación de la marca. Asimismo, una marca todavía puede declararse nula, si tras el registro se identifica un motivo de denegación absoluto, o si ya no es posible la coexistencia pacífica en el mercado.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alcance de la protección es amplio, a pesar de que se permite algún uso por parte de otros; por ejemplo, solo fines privados.</a:t>
            </a:r>
            <a:endParaRPr lang="en-IE" sz="1200" kern="1200" dirty="0">
              <a:solidFill>
                <a:schemeClr val="tx1"/>
              </a:solidFill>
              <a:effectLst/>
              <a:latin typeface="+mn-lt"/>
              <a:ea typeface="+mn-ea"/>
              <a:cs typeface="+mn-cs"/>
            </a:endParaRPr>
          </a:p>
        </p:txBody>
      </p:sp>
      <p:sp>
        <p:nvSpPr>
          <p:cNvPr id="231428"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359C04F5-23DC-48C4-B9D4-239BBD5B7670}" type="slidenum">
              <a:rPr lang="en-GB" sz="1200"/>
              <a:pPr algn="r" defTabSz="947738"/>
              <a:t>20</a:t>
            </a:fld>
            <a:endParaRPr lang="en-GB"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33475"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La diapositiva siguiente ofrece una introducción básica respecto de los dibujos y modelos.</a:t>
            </a:r>
            <a:endParaRPr lang="en-IE" sz="1200" kern="1200" dirty="0">
              <a:solidFill>
                <a:schemeClr val="tx1"/>
              </a:solidFill>
              <a:effectLst/>
              <a:latin typeface="+mn-lt"/>
              <a:ea typeface="+mn-ea"/>
              <a:cs typeface="+mn-cs"/>
            </a:endParaRPr>
          </a:p>
        </p:txBody>
      </p:sp>
      <p:sp>
        <p:nvSpPr>
          <p:cNvPr id="233476"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421F0651-96E8-410B-B9D9-CA3DDF8EC32C}" type="slidenum">
              <a:rPr lang="en-GB" sz="1200"/>
              <a:pPr algn="r" defTabSz="947738"/>
              <a:t>21</a:t>
            </a:fld>
            <a:endParaRPr lang="en-GB"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35523"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Un dibujo o modelo es la apariencia exterior de la totalidad o de una parte de un producto. Un producto puede ser cualquier artículo industrial o artesanal.</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Entre los ejemplos de dibujo o modelo se encuentran las líneas, los colores y las formas. Entre los ejemplos de los productos en los que pueden aplicarse o en los que pueden incorporarse se incluyen los embalajes o los logotipos.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Existen dos requisitos para la protección.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primero es la novedad. El dibujo o modelo debe ser nuevo. Dicho de otro modo, que no se haya hecho público ningún otro dibujo o modelo idéntico.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segundo es que el dibujo o modelo debe tener carácter singular. Este requisito no se cumple si ya se ha hecho público otro dibujo o modelo que cause la misma impresión general en el usuario informado.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Algunos dibujos o modelos quedan excluidos de la protección por ley porque van contra el orden público y las buenas costumbres.</a:t>
            </a:r>
            <a:endParaRPr lang="en-IE" sz="1200" kern="1200" dirty="0">
              <a:solidFill>
                <a:schemeClr val="tx1"/>
              </a:solidFill>
              <a:effectLst/>
              <a:latin typeface="+mn-lt"/>
              <a:ea typeface="+mn-ea"/>
              <a:cs typeface="+mn-cs"/>
            </a:endParaRPr>
          </a:p>
        </p:txBody>
      </p:sp>
      <p:sp>
        <p:nvSpPr>
          <p:cNvPr id="235524"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6CDA7B67-A273-49B9-999A-C092616A8775}" type="slidenum">
              <a:rPr lang="en-GB" sz="1200"/>
              <a:pPr algn="r" defTabSz="947738"/>
              <a:t>22</a:t>
            </a:fld>
            <a:endParaRPr lang="en-GB"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37571"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La protección de un dibujo o modelo adopta dos formas: la registrada y la no registrada.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Es posible registrar dibujos o modelos a escala nacional, internacional y de la UE. El registro internacional de dibujos y modelos lo está dirigido por la OMPI. El registro para el conjunto de la UE se realiza en la EUIPO, donde los solicitantes pueden obtener un dibujo o modelo comunitario registrado.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protección en toda la UE es posible sin registro, mediante un dibujos o modelos comunitario no registrado. Los dibujos o modelos comunitarios no registrados pueden ser útiles para los productos y dibujos o modelos que tienen una duración excepcionalmente corta, cuando el procedimiento de registro puede tardar demasiado en comparación con la duración de la validez prevista del dibujo o modelo.</a:t>
            </a:r>
            <a:endParaRPr lang="en-IE" sz="1200" kern="1200" dirty="0">
              <a:solidFill>
                <a:schemeClr val="tx1"/>
              </a:solidFill>
              <a:effectLst/>
              <a:latin typeface="+mn-lt"/>
              <a:ea typeface="+mn-ea"/>
              <a:cs typeface="+mn-cs"/>
            </a:endParaRPr>
          </a:p>
        </p:txBody>
      </p:sp>
      <p:sp>
        <p:nvSpPr>
          <p:cNvPr id="237572"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2EAD0FFE-2F0C-4730-BC60-F0476AFA5914}" type="slidenum">
              <a:rPr lang="en-GB" sz="1200"/>
              <a:pPr algn="r" defTabSz="947738"/>
              <a:t>23</a:t>
            </a:fld>
            <a:endParaRPr lang="en-GB"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39619"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Los derechos sobre dibujos o modelos son derechos exclusivos. Su ámbito de protección es amplio e incluye a los dibujos o modelos que no produzcan una impresión general distinta en el usuario informado. Puede impedirse el uso de dichos dibujos o modelos.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protección del dibujo o modelo queda limitada al territorio en el que el dibujo o modelo se haya registrado.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alcance de la protección conferida por un dibujo o modelo registrado o no registrado es distinto. Los derechos no registrados protegen el dibujo o modelo solo ante la copia y durante un periodo limitado de tres años. Los derechos de un dibujo o modelo registrado son más fuertes. No es necesario demostrar que el infractor lo ha copiado. Los dibujos o modelos registrados ofrecen una protección para un periodo inicial de cinco años y pueden renovarse hasta cuatro veces.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Hay algunos casos en los que el titular del derecho no puede invocar ninguna protección, es decir, en los que la ley establece que se permite el uso, por ejemplo, solo para fines privados.</a:t>
            </a:r>
            <a:endParaRPr lang="en-IE" sz="1200" kern="1200" dirty="0">
              <a:solidFill>
                <a:schemeClr val="tx1"/>
              </a:solidFill>
              <a:effectLst/>
              <a:latin typeface="+mn-lt"/>
              <a:ea typeface="+mn-ea"/>
              <a:cs typeface="+mn-cs"/>
            </a:endParaRPr>
          </a:p>
        </p:txBody>
      </p:sp>
      <p:sp>
        <p:nvSpPr>
          <p:cNvPr id="239620"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52DF6F7A-89AE-48C7-A22E-2866A680C2D3}" type="slidenum">
              <a:rPr lang="en-GB" sz="1200"/>
              <a:pPr algn="r" defTabSz="947738"/>
              <a:t>24</a:t>
            </a:fld>
            <a:endParaRPr lang="en-GB"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41667"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Las siguientes diapositivas ofrecen una introducción básica sobre las indicaciones geográficas.</a:t>
            </a:r>
            <a:endParaRPr lang="en-IE" sz="1200" kern="1200" dirty="0">
              <a:solidFill>
                <a:schemeClr val="tx1"/>
              </a:solidFill>
              <a:effectLst/>
              <a:latin typeface="+mn-lt"/>
              <a:ea typeface="+mn-ea"/>
              <a:cs typeface="+mn-cs"/>
            </a:endParaRPr>
          </a:p>
        </p:txBody>
      </p:sp>
      <p:sp>
        <p:nvSpPr>
          <p:cNvPr id="241668"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B105F838-D5F4-4635-BDD3-493CD6D3FC2D}" type="slidenum">
              <a:rPr lang="en-GB" sz="1200"/>
              <a:pPr algn="r" defTabSz="947738"/>
              <a:t>25</a:t>
            </a:fld>
            <a:endParaRPr lang="en-GB"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43715"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A escala internacional, el Acuerdo sobre los ADPIC proporciona una definición de lo que se entiende por «indicación geográfica». En esta diapositiva se muestra dicha definición. El Acuerdo obliga asimismo a los Estados miembros a adoptar acciones y a ofrecer una protección jurídica contra cualquier tipo de uso de las indicaciones geográficas que puedan inducir al público a error en relación con el origen geográfico de los productos pertinentes.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A escala de la UE, se distingue entre las indicaciones geográficas protegidas (IGP) y las denominaciones de origen protegidas (DOP). Diversos reglamentos de la UE permiten el registro de términos geográficos como IGP o DOP para vinos, vinos aromatizados, bebidas espirituosas y productos agrícolas , no agrícolas y alimentarios.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la diapositiva se muestran los símbolos de las IGP y las DOP.</a:t>
            </a:r>
            <a:endParaRPr lang="en-IE" sz="1200" kern="1200" dirty="0">
              <a:solidFill>
                <a:schemeClr val="tx1"/>
              </a:solidFill>
              <a:effectLst/>
              <a:latin typeface="+mn-lt"/>
              <a:ea typeface="+mn-ea"/>
              <a:cs typeface="+mn-cs"/>
            </a:endParaRPr>
          </a:p>
        </p:txBody>
      </p:sp>
      <p:sp>
        <p:nvSpPr>
          <p:cNvPr id="243716"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FDD09B13-1A4B-4B87-8F27-EC3E11D162A1}" type="slidenum">
              <a:rPr lang="en-GB" sz="1200"/>
              <a:pPr algn="r" defTabSz="947738"/>
              <a:t>26</a:t>
            </a:fld>
            <a:endParaRPr lang="en-GB"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xfrm>
            <a:off x="993775" y="766763"/>
            <a:ext cx="5118100" cy="3838575"/>
          </a:xfrm>
          <a:noFill/>
          <a:ln>
            <a:solidFill>
              <a:srgbClr val="000000"/>
            </a:solidFill>
            <a:miter lim="800000"/>
            <a:headEnd/>
            <a:tailEnd/>
          </a:ln>
        </p:spPr>
      </p:sp>
      <p:sp>
        <p:nvSpPr>
          <p:cNvPr id="245763" name="Notes Placeholder 2"/>
          <p:cNvSpPr>
            <a:spLocks noGrp="1"/>
          </p:cNvSpPr>
          <p:nvPr>
            <p:ph type="body" idx="1"/>
          </p:nvPr>
        </p:nvSpPr>
        <p:spPr>
          <a:xfrm>
            <a:off x="709613" y="4860092"/>
            <a:ext cx="5683250" cy="4606051"/>
          </a:xfrm>
        </p:spPr>
        <p:txBody>
          <a:bodyPr lIns="94761" tIns="47381" rIns="94761" bIns="47381"/>
          <a:lstStyle/>
          <a:p>
            <a:pPr algn="just"/>
            <a:r>
              <a:rPr lang="es-ES" sz="1200" kern="1200" dirty="0">
                <a:solidFill>
                  <a:schemeClr val="tx1"/>
                </a:solidFill>
                <a:effectLst/>
                <a:latin typeface="+mn-lt"/>
                <a:ea typeface="+mn-ea"/>
                <a:cs typeface="+mn-cs"/>
              </a:rPr>
              <a:t>Las condiciones que deben cumplir las DOP son mucho más estrictas que </a:t>
            </a:r>
            <a:r>
              <a:rPr lang="es-ES" dirty="0"/>
              <a:t>aquellas</a:t>
            </a:r>
            <a:r>
              <a:rPr lang="es-ES" sz="1200" kern="1200" dirty="0">
                <a:solidFill>
                  <a:schemeClr val="tx1"/>
                </a:solidFill>
                <a:effectLst/>
                <a:latin typeface="+mn-lt"/>
                <a:ea typeface="+mn-ea"/>
                <a:cs typeface="+mn-cs"/>
              </a:rPr>
              <a:t> de las IGP.</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primer lugar, existe la diferencia en la relación exigida entre el nombre del lugar y el producto. En el caso de las DOP, la calidad o las características del producto se deben «fundamental o exclusivamente a un entorno geográfico particular, con los factores naturales y humanos inherentes a él». Por el contrario, un término geográfico puede considerarse una IGP cuando la calidad o la reputación del producto sea atribuible a su origen geográfico.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segundo lugar, la protección como denominación de origen únicamente es posible cuando todas las etapas de la producción desde las materias primas hasta la preparación del producto final tienen lugar en la región geográfica delimitada. En el caso de las IGP, basta que una de dichas etapas esté ubicada en la región pertinente.</a:t>
            </a:r>
            <a:endParaRPr lang="en-IE" sz="1200" kern="1200" dirty="0">
              <a:solidFill>
                <a:schemeClr val="tx1"/>
              </a:solidFill>
              <a:effectLst/>
              <a:latin typeface="+mn-lt"/>
              <a:ea typeface="+mn-ea"/>
              <a:cs typeface="+mn-cs"/>
            </a:endParaRPr>
          </a:p>
        </p:txBody>
      </p:sp>
      <p:sp>
        <p:nvSpPr>
          <p:cNvPr id="245764"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1" tIns="47381" rIns="94761" bIns="47381" anchor="b"/>
          <a:lstStyle/>
          <a:p>
            <a:pPr algn="r" defTabSz="947738"/>
            <a:fld id="{A13FC21C-A62D-4A80-9B41-F1805055BC65}" type="slidenum">
              <a:rPr lang="en-GB" sz="1200"/>
              <a:pPr algn="r" defTabSz="947738"/>
              <a:t>27</a:t>
            </a:fld>
            <a:endParaRPr lang="en-GB"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xfrm>
            <a:off x="993775" y="766763"/>
            <a:ext cx="5116513" cy="3836987"/>
          </a:xfrm>
          <a:noFill/>
          <a:ln>
            <a:solidFill>
              <a:srgbClr val="000000"/>
            </a:solidFill>
            <a:miter lim="800000"/>
            <a:headEnd/>
            <a:tailEnd/>
          </a:ln>
        </p:spPr>
      </p:sp>
      <p:sp>
        <p:nvSpPr>
          <p:cNvPr id="247811" name="Notes Placeholder 2"/>
          <p:cNvSpPr>
            <a:spLocks noGrp="1"/>
          </p:cNvSpPr>
          <p:nvPr>
            <p:ph type="body" idx="1"/>
          </p:nvPr>
        </p:nvSpPr>
        <p:spPr>
          <a:xfrm>
            <a:off x="709613" y="4860092"/>
            <a:ext cx="5683250" cy="4606051"/>
          </a:xfrm>
          <a:noFill/>
        </p:spPr>
        <p:txBody>
          <a:bodyPr lIns="94759" tIns="47380" rIns="94759" bIns="47380"/>
          <a:lstStyle/>
          <a:p>
            <a:pPr algn="just"/>
            <a:r>
              <a:rPr lang="es-ES" sz="1200" kern="1200" dirty="0">
                <a:solidFill>
                  <a:schemeClr val="tx1"/>
                </a:solidFill>
                <a:effectLst/>
                <a:latin typeface="+mn-lt"/>
                <a:ea typeface="+mn-ea"/>
                <a:cs typeface="+mn-cs"/>
              </a:rPr>
              <a:t>Las siguientes diapositivas ofrecen una introducción básica sobre los modelos de utilidad.</a:t>
            </a:r>
            <a:endParaRPr lang="en-IE" sz="1200" kern="1200" dirty="0">
              <a:solidFill>
                <a:schemeClr val="tx1"/>
              </a:solidFill>
              <a:effectLst/>
              <a:latin typeface="+mn-lt"/>
              <a:ea typeface="+mn-ea"/>
              <a:cs typeface="+mn-cs"/>
            </a:endParaRPr>
          </a:p>
        </p:txBody>
      </p:sp>
      <p:sp>
        <p:nvSpPr>
          <p:cNvPr id="247812" name="Slide Number Placeholder 3"/>
          <p:cNvSpPr txBox="1">
            <a:spLocks noGrp="1"/>
          </p:cNvSpPr>
          <p:nvPr/>
        </p:nvSpPr>
        <p:spPr bwMode="auto">
          <a:xfrm>
            <a:off x="4022726" y="9720183"/>
            <a:ext cx="3078163" cy="511254"/>
          </a:xfrm>
          <a:prstGeom prst="rect">
            <a:avLst/>
          </a:prstGeom>
          <a:noFill/>
          <a:ln w="9525">
            <a:noFill/>
            <a:miter lim="800000"/>
            <a:headEnd/>
            <a:tailEnd/>
          </a:ln>
        </p:spPr>
        <p:txBody>
          <a:bodyPr lIns="94759" tIns="47380" rIns="94759" bIns="47380" anchor="b"/>
          <a:lstStyle/>
          <a:p>
            <a:pPr algn="r" defTabSz="947738"/>
            <a:fld id="{180B54B3-90B4-40D2-992F-9B51CAEA2183}" type="slidenum">
              <a:rPr lang="en-GB" sz="1200"/>
              <a:pPr algn="r" defTabSz="947738"/>
              <a:t>28</a:t>
            </a:fld>
            <a:endParaRPr lang="en-GB"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TextEdit="1"/>
          </p:cNvSpPr>
          <p:nvPr>
            <p:ph type="sldImg"/>
          </p:nvPr>
        </p:nvSpPr>
        <p:spPr bwMode="auto">
          <a:xfrm>
            <a:off x="993775" y="766763"/>
            <a:ext cx="5116513" cy="3836987"/>
          </a:xfrm>
          <a:noFill/>
          <a:ln>
            <a:solidFill>
              <a:srgbClr val="000000"/>
            </a:solidFill>
            <a:miter lim="800000"/>
            <a:headEnd/>
            <a:tailEnd/>
          </a:ln>
        </p:spPr>
      </p:sp>
      <p:sp>
        <p:nvSpPr>
          <p:cNvPr id="249859" name="Rectangle 3"/>
          <p:cNvSpPr>
            <a:spLocks noGrp="1"/>
          </p:cNvSpPr>
          <p:nvPr>
            <p:ph type="body" idx="1"/>
          </p:nvPr>
        </p:nvSpPr>
        <p:spPr>
          <a:xfrm>
            <a:off x="709613" y="4860092"/>
            <a:ext cx="5683250" cy="4606051"/>
          </a:xfrm>
        </p:spPr>
        <p:txBody>
          <a:bodyPr lIns="94759" tIns="47380" rIns="94759" bIns="47380"/>
          <a:lstStyle/>
          <a:p>
            <a:pPr algn="just"/>
            <a:r>
              <a:rPr lang="es-ES" sz="1200" kern="1200" dirty="0">
                <a:solidFill>
                  <a:schemeClr val="tx1"/>
                </a:solidFill>
                <a:effectLst/>
                <a:latin typeface="+mn-lt"/>
                <a:ea typeface="+mn-ea"/>
                <a:cs typeface="+mn-cs"/>
              </a:rPr>
              <a:t>Los modelos de utilidad son derechos de propiedad intelectual que protegen a las invenciones técnicas, </a:t>
            </a:r>
            <a:r>
              <a:rPr lang="es-ES" dirty="0"/>
              <a:t>al igual que </a:t>
            </a:r>
            <a:r>
              <a:rPr lang="es-ES" sz="1200" kern="1200" dirty="0">
                <a:solidFill>
                  <a:schemeClr val="tx1"/>
                </a:solidFill>
                <a:effectLst/>
                <a:latin typeface="+mn-lt"/>
                <a:ea typeface="+mn-ea"/>
                <a:cs typeface="+mn-cs"/>
              </a:rPr>
              <a:t>las patentes. A diferencia de las patentes, no obstante, los modelos de utilidad están disponibles en algunos países, por ejemplo, Austria, China, Alemania y Japón, pero no en otros, por ejemplo, Canadá, el Reino Unido y los EE. UU.</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general, las solicitudes de modelos de utilidad deben presentarse en el país en el que el solicitante trata de obtener protección para su invención.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No existe un modelo de utilidad europeo o internacional ni existe, aparte de en África, una opción de presentación centralizada. En algunos países, no obstante, pueden presentarse solicitudes de modelos de utilidad basadas en una solicitud internacional en virtud del Tratado de Cooperación en materia de Patentes (PCT).</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función de la legislación del país de que se trate, los modelos de utilidad ofrecen protección hasta durante un máximo de 10 años. A diferencia de las patentes, que ofrecen una protección de veinte años.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la mayoría de países, los modelos de utilidad se registran sin ser examinados, en pocos meses desde que se presenta la solicitud. Pueden existir de forma adicional o como alternativa a una patente.</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54275" name="Notizenplatzhalter 2"/>
          <p:cNvSpPr>
            <a:spLocks noGrp="1"/>
          </p:cNvSpPr>
          <p:nvPr>
            <p:ph type="body" idx="1"/>
          </p:nvPr>
        </p:nvSpPr>
        <p:spPr>
          <a:xfrm>
            <a:off x="484188" y="4504437"/>
            <a:ext cx="6178550" cy="5312599"/>
          </a:xfrm>
        </p:spPr>
        <p:txBody>
          <a:bodyPr lIns="95781" tIns="47890" rIns="95781" bIns="47890"/>
          <a:lstStyle/>
          <a:p>
            <a:pPr algn="just"/>
            <a:r>
              <a:rPr lang="es-ES" sz="1200" kern="1200" dirty="0">
                <a:solidFill>
                  <a:schemeClr val="tx1"/>
                </a:solidFill>
                <a:effectLst/>
                <a:latin typeface="+mn-lt"/>
                <a:ea typeface="+mn-ea"/>
                <a:cs typeface="+mn-cs"/>
              </a:rPr>
              <a:t>Las patentes se conceden a las invenciones técnicas. Las solicitudes de patentes son examinadas por la oficina de patentes donde se presentan para determinar si cumplen los estrictos requisitos de concesión de una patente. Por lo general, las patentes tienen una duración máxima de veinte años desde la fecha de presentación.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modelos de utilidad ofrecen una protección más sencilla, durante un periodo más corto, a pesar de que normalmente se registran y publican de forma más rápida que las patentes.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No será necesario registrar los derechos de autor, puesto que estos existen de forma automática cuando se crea una obra. Ofrecen protección a cualquier expresión original, creativa, incluida la literatura, el arte, el teatro, la música, las fotografías, las grabaciones y las emisiones.</a:t>
            </a:r>
            <a:endParaRPr lang="en-IE" sz="1200" kern="1200" dirty="0">
              <a:solidFill>
                <a:schemeClr val="tx1"/>
              </a:solidFill>
              <a:effectLst/>
              <a:latin typeface="+mn-lt"/>
              <a:ea typeface="+mn-ea"/>
              <a:cs typeface="+mn-cs"/>
            </a:endParaRPr>
          </a:p>
        </p:txBody>
      </p:sp>
      <p:sp>
        <p:nvSpPr>
          <p:cNvPr id="54276"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FA539778-6FC9-4990-8447-91AB36AF7DC6}" type="slidenum">
              <a:rPr lang="de-DE" sz="1400"/>
              <a:pPr algn="r" defTabSz="915988"/>
              <a:t>3</a:t>
            </a:fld>
            <a:endParaRPr lang="de-DE"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TextEdit="1"/>
          </p:cNvSpPr>
          <p:nvPr>
            <p:ph type="sldImg"/>
          </p:nvPr>
        </p:nvSpPr>
        <p:spPr bwMode="auto">
          <a:xfrm>
            <a:off x="993775" y="766763"/>
            <a:ext cx="5116513" cy="3836987"/>
          </a:xfrm>
          <a:noFill/>
          <a:ln>
            <a:solidFill>
              <a:srgbClr val="000000"/>
            </a:solidFill>
            <a:miter lim="800000"/>
            <a:headEnd/>
            <a:tailEnd/>
          </a:ln>
        </p:spPr>
      </p:sp>
      <p:sp>
        <p:nvSpPr>
          <p:cNvPr id="251907" name="Rectangle 3"/>
          <p:cNvSpPr>
            <a:spLocks noGrp="1"/>
          </p:cNvSpPr>
          <p:nvPr>
            <p:ph type="body" idx="1"/>
          </p:nvPr>
        </p:nvSpPr>
        <p:spPr>
          <a:xfrm>
            <a:off x="709613" y="4861679"/>
            <a:ext cx="5683250" cy="4604464"/>
          </a:xfrm>
        </p:spPr>
        <p:txBody>
          <a:bodyPr/>
          <a:lstStyle/>
          <a:p>
            <a:pPr algn="just">
              <a:spcBef>
                <a:spcPts val="0"/>
              </a:spcBef>
            </a:pPr>
            <a:r>
              <a:rPr lang="es-ES" sz="1200" kern="1200" dirty="0">
                <a:solidFill>
                  <a:schemeClr val="tx1"/>
                </a:solidFill>
                <a:effectLst/>
                <a:latin typeface="+mn-lt"/>
                <a:ea typeface="+mn-ea"/>
                <a:cs typeface="+mn-cs"/>
              </a:rPr>
              <a:t>Esta diapositiva compara algunos de los aspectos clave de los modelos de utilidad con aquellos de las solicitudes de patentes y las patentes concedidas. Tanto los modelos de utilidad como las patentes son derechos territoriales registrados que ofrecen protección a las invenciones técnicas. A diferencia de las patentes, los modelos de utilidad no están disponibles en determinados países. Los modelos de utilidad deben presentarse de forma individual en cada país en los que se desea obtener protección, mientras que las solicitudes de patentes pueden presentarse de manera central en la OEP o la OMPI.</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modelos de utilidad proporcionan protección por un plazo de a 3 a 10 años, mientras que las patentes ofrecen protección durante 20 años.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modelos de utilidad se registran normalmente sin que se realice una búsqueda (un informe sobre el estado de la técnica anterior). Los informes de búsqueda son estándar para las solicitudes de patente. Existen excepciones, por ejemplo en Austria, en los que también se emiten informes de búsqueda para los modelos de utilidad. Los modelos de utilidad normalmente se registran y publican en pocos meses, mientras que las solicitudes de patentes normalmente se publican tras 18 meses. La publicación de una solicitud de patente es un trámite procesal anterior al examen de la solicitud.</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En general, los modelos de utilidad se registran sin que exista un examen sustantivo respecto de la novedad, el espíritu inventivo o la aplicabilidad industrial. Existen algunas excepciones, por ejemplo, Brasil. El resultado del procedimiento de examen es bien la concesión, bien la denegación de la solicitud. La validez de los modelos de utilidad respecto de la novedad y la actividad inventiva solo se revisa en los procedimientos de nulidad o infracción. Las patentes concedidas son el resultado de un procedimiento de examen.</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Las patentes todavía pueden recibir oposiciones en un procedimiento posterior.</a:t>
            </a:r>
          </a:p>
          <a:p>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Con frecuencia se suele mencionar la ventaja financiera de los modelos de utilidad. Sin embargo, a pesar de que un único modelo de utilidad es definitivamente más económico que una pluralidad de solicitudes de patentes, la presentación de manera central de una solicitud de patente para muchos países es menos compleja que presentar una pluralidad de modelos de utilidad en distintos países con distintas lenguas.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principal ventaja de presentar una solicitud de modelo de utilidad suele ser la rapidez de su registro.</a:t>
            </a:r>
            <a:endParaRPr lang="en-IE" sz="1200" kern="1200" dirty="0">
              <a:solidFill>
                <a:schemeClr val="tx1"/>
              </a:solidFill>
              <a:effectLst/>
              <a:latin typeface="+mn-lt"/>
              <a:ea typeface="+mn-ea"/>
              <a:cs typeface="+mn-cs"/>
            </a:endParaRPr>
          </a:p>
          <a:p>
            <a:endParaRPr lang="en-GB" dirty="0"/>
          </a:p>
          <a:p>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53955" name="Notes Placeholder 2"/>
          <p:cNvSpPr>
            <a:spLocks noGrp="1"/>
          </p:cNvSpPr>
          <p:nvPr>
            <p:ph type="body" idx="1"/>
          </p:nvPr>
        </p:nvSpPr>
        <p:spPr>
          <a:xfrm>
            <a:off x="709613" y="4860092"/>
            <a:ext cx="5683250" cy="4606051"/>
          </a:xfrm>
        </p:spPr>
        <p:txBody>
          <a:bodyPr lIns="94768" tIns="47384" rIns="94768" bIns="47384"/>
          <a:lstStyle/>
          <a:p>
            <a:r>
              <a:rPr lang="es-ES" sz="1200" kern="1200" dirty="0">
                <a:solidFill>
                  <a:schemeClr val="tx1"/>
                </a:solidFill>
                <a:effectLst/>
                <a:latin typeface="+mn-lt"/>
                <a:ea typeface="+mn-ea"/>
                <a:cs typeface="+mn-cs"/>
              </a:rPr>
              <a:t>La siguiente diapositiva ofrece una introducción básica sobre las obtenciones vegetales.</a:t>
            </a:r>
            <a:endParaRPr lang="en-IE" sz="1200" kern="1200" dirty="0">
              <a:solidFill>
                <a:schemeClr val="tx1"/>
              </a:solidFill>
              <a:effectLst/>
              <a:latin typeface="+mn-lt"/>
              <a:ea typeface="+mn-ea"/>
              <a:cs typeface="+mn-cs"/>
            </a:endParaRPr>
          </a:p>
        </p:txBody>
      </p:sp>
      <p:sp>
        <p:nvSpPr>
          <p:cNvPr id="253956"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530D9F27-0065-4810-AB6E-DF7D6366E332}" type="slidenum">
              <a:rPr lang="fr-FR" sz="1200"/>
              <a:pPr algn="r" defTabSz="947738"/>
              <a:t>31</a:t>
            </a:fld>
            <a:endParaRPr lang="fr-F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56003" name="Notes Placeholder 2"/>
          <p:cNvSpPr>
            <a:spLocks noGrp="1"/>
          </p:cNvSpPr>
          <p:nvPr>
            <p:ph type="body" idx="1"/>
          </p:nvPr>
        </p:nvSpPr>
        <p:spPr>
          <a:xfrm>
            <a:off x="709613" y="4860092"/>
            <a:ext cx="5683250" cy="4606051"/>
          </a:xfrm>
        </p:spPr>
        <p:txBody>
          <a:bodyPr lIns="94768" tIns="47384" rIns="94768" bIns="47384"/>
          <a:lstStyle/>
          <a:p>
            <a:pPr algn="just"/>
            <a:r>
              <a:rPr lang="es-ES" sz="1200" kern="1200" dirty="0">
                <a:solidFill>
                  <a:schemeClr val="tx1"/>
                </a:solidFill>
                <a:effectLst/>
                <a:latin typeface="+mn-lt"/>
                <a:ea typeface="+mn-ea"/>
                <a:cs typeface="+mn-cs"/>
              </a:rPr>
              <a:t>Los derechos sobre las obtenciones vegetales conceden al titular el derecho exclusivo de explotación de las nuevas variedades vegetales.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Las variedades vegetales pueden protegerse si son nuevas, distintivas, uniformes y estables.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los textos jurídicos, se utiliza el término «obtentor» para hacer referencia a la persona que es titular de los derechos exclusivos. El obtentor puede ser la persona que cultiva la variedad o el empleador de dicha persona.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derechos sobre las obtenciones vegetales se obtienen a través del registro, ya sea a escala nacional, en cualquiera de los Estados miembros de la Convención UPOV, o en la Oficina Comunitaria de Variedades Vegetales, la cual ofrece protección a escala de la UE.</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
        <p:nvSpPr>
          <p:cNvPr id="256004"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21E62550-3413-45D1-8E12-7CA095E1D24B}" type="slidenum">
              <a:rPr lang="fr-FR" sz="1200"/>
              <a:pPr algn="r" defTabSz="947738"/>
              <a:t>32</a:t>
            </a:fld>
            <a:endParaRPr lang="fr-F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58051" name="Notes Placeholder 2"/>
          <p:cNvSpPr>
            <a:spLocks noGrp="1"/>
          </p:cNvSpPr>
          <p:nvPr>
            <p:ph type="body" idx="1"/>
          </p:nvPr>
        </p:nvSpPr>
        <p:spPr>
          <a:xfrm>
            <a:off x="709613" y="4860092"/>
            <a:ext cx="5683250" cy="4606051"/>
          </a:xfrm>
        </p:spPr>
        <p:txBody>
          <a:bodyPr lIns="94768" tIns="47384" rIns="94768" bIns="47384"/>
          <a:lstStyle/>
          <a:p>
            <a:pPr algn="just">
              <a:spcBef>
                <a:spcPts val="0"/>
              </a:spcBef>
            </a:pPr>
            <a:r>
              <a:rPr lang="es-ES" sz="1200" kern="1200" dirty="0">
                <a:solidFill>
                  <a:schemeClr val="tx1"/>
                </a:solidFill>
                <a:effectLst/>
                <a:latin typeface="+mn-lt"/>
                <a:ea typeface="+mn-ea"/>
                <a:cs typeface="+mn-cs"/>
              </a:rPr>
              <a:t>Los derechos sobre las obtenciones vegetales se conceden por un periodo fijo. En los Estados miembros de la UPOV este plazo de protección no puede ser inferior a 20 años. Para los árboles y las vides el plazo mínimo es de 25 años.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El obtentor posee derechos exclusivos relacionados con el material de multiplicación y el material cosechado. El «material de multiplicación» es el material de reproducción o de multiplicación vegetativa de la variedad. El «material cosechado» es el material obtenido mediante el uso no autorizado del material de multiplicación. El obtentor no debe haber podido ejercer razonablemente su derecho en relación con dicho material de reproducción o de multiplicación.</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Determinados actos relacionados con dicho material exigen contar con la autorización del obtentor, los cuales son la producción o la reproducción (también conocida como multiplicación), la preparación a los fines de la reproducción o la multiplicación, la puesta en venta, la venta u otro tipo de comercialización, la exportación y la importación, y la posesión para cualquiera de los fines mencionados.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derechos exclusivos del obtentor son limitados en aquellos actos para determinados fines que no exigen su autorización, entre los que se incluyen:</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para fines privados y no comerciales;</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para fines experimentales;</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dirty="0"/>
              <a:t>p</a:t>
            </a:r>
            <a:r>
              <a:rPr lang="es-ES" sz="1200" kern="1200" dirty="0">
                <a:solidFill>
                  <a:schemeClr val="tx1"/>
                </a:solidFill>
                <a:effectLst/>
                <a:latin typeface="+mn-lt"/>
                <a:ea typeface="+mn-ea"/>
                <a:cs typeface="+mn-cs"/>
              </a:rPr>
              <a:t>ara la creación de nuevas variedades</a:t>
            </a: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y el uso de las semillas conservadas en finca.</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
        <p:nvSpPr>
          <p:cNvPr id="258052"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8EDCE69B-09BD-41B4-BD04-52705C1154A6}" type="slidenum">
              <a:rPr lang="fr-FR" sz="1200"/>
              <a:pPr algn="r" defTabSz="947738"/>
              <a:t>33</a:t>
            </a:fld>
            <a:endParaRPr lang="fr-F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TextEdit="1"/>
          </p:cNvSpPr>
          <p:nvPr>
            <p:ph type="sldImg"/>
          </p:nvPr>
        </p:nvSpPr>
        <p:spPr bwMode="auto">
          <a:xfrm>
            <a:off x="993775" y="766763"/>
            <a:ext cx="5116513" cy="3836987"/>
          </a:xfrm>
          <a:noFill/>
          <a:ln>
            <a:solidFill>
              <a:srgbClr val="000000"/>
            </a:solidFill>
            <a:miter lim="800000"/>
            <a:headEnd/>
            <a:tailEnd/>
          </a:ln>
        </p:spPr>
      </p:sp>
      <p:sp>
        <p:nvSpPr>
          <p:cNvPr id="260099" name="Rectangle 3"/>
          <p:cNvSpPr>
            <a:spLocks noGrp="1"/>
          </p:cNvSpPr>
          <p:nvPr>
            <p:ph type="body" idx="1"/>
          </p:nvPr>
        </p:nvSpPr>
        <p:spPr>
          <a:xfrm>
            <a:off x="709613" y="4861679"/>
            <a:ext cx="5683250" cy="4604464"/>
          </a:xfrm>
        </p:spPr>
        <p:txBody>
          <a:bodyPr/>
          <a:lstStyle/>
          <a:p>
            <a:r>
              <a:rPr lang="es-ES" sz="1200" kern="1200" dirty="0">
                <a:solidFill>
                  <a:schemeClr val="tx1"/>
                </a:solidFill>
                <a:effectLst/>
                <a:latin typeface="+mn-lt"/>
                <a:ea typeface="+mn-ea"/>
                <a:cs typeface="+mn-cs"/>
              </a:rPr>
              <a:t>Las siguientes diapositivas ofrecen una introducción básica a los derechos de topografía de semiconductores.</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022726" y="9720183"/>
            <a:ext cx="3078163" cy="511254"/>
          </a:xfrm>
          <a:prstGeom prst="rect">
            <a:avLst/>
          </a:prstGeom>
          <a:noFill/>
          <a:ln w="9525">
            <a:noFill/>
            <a:miter lim="800000"/>
            <a:headEnd/>
            <a:tailEnd/>
          </a:ln>
        </p:spPr>
        <p:txBody>
          <a:bodyPr lIns="94759" tIns="47380" rIns="94759" bIns="47380" anchor="b"/>
          <a:lstStyle/>
          <a:p>
            <a:pPr algn="r" defTabSz="947738"/>
            <a:fld id="{C1DD95A6-C117-42F0-AD24-A03458DDDD8E}" type="slidenum">
              <a:rPr lang="en-GB" sz="1200"/>
              <a:pPr algn="r" defTabSz="947738"/>
              <a:t>35</a:t>
            </a:fld>
            <a:endParaRPr lang="en-GB" sz="1200"/>
          </a:p>
        </p:txBody>
      </p:sp>
      <p:sp>
        <p:nvSpPr>
          <p:cNvPr id="262147" name="Rectangle 2"/>
          <p:cNvSpPr>
            <a:spLocks noGrp="1" noRot="1" noChangeAspect="1" noChangeArrowheads="1" noTextEdit="1"/>
          </p:cNvSpPr>
          <p:nvPr>
            <p:ph type="sldImg"/>
          </p:nvPr>
        </p:nvSpPr>
        <p:spPr bwMode="auto">
          <a:xfrm>
            <a:off x="995363" y="531813"/>
            <a:ext cx="5113337" cy="3835400"/>
          </a:xfrm>
          <a:noFill/>
          <a:ln>
            <a:solidFill>
              <a:srgbClr val="000000"/>
            </a:solidFill>
            <a:miter lim="800000"/>
            <a:headEnd/>
            <a:tailEnd/>
          </a:ln>
        </p:spPr>
      </p:sp>
      <p:sp>
        <p:nvSpPr>
          <p:cNvPr id="262148" name="Rectangle 3"/>
          <p:cNvSpPr>
            <a:spLocks noGrp="1" noChangeArrowheads="1"/>
          </p:cNvSpPr>
          <p:nvPr>
            <p:ph type="body" idx="1"/>
          </p:nvPr>
        </p:nvSpPr>
        <p:spPr>
          <a:xfrm>
            <a:off x="484188" y="4504437"/>
            <a:ext cx="6178550" cy="5312599"/>
          </a:xfrm>
        </p:spPr>
        <p:txBody>
          <a:bodyPr lIns="94759" tIns="47380" rIns="94759" bIns="47380"/>
          <a:lstStyle/>
          <a:p>
            <a:pPr algn="just">
              <a:spcBef>
                <a:spcPts val="0"/>
              </a:spcBef>
            </a:pPr>
            <a:r>
              <a:rPr lang="es-ES" sz="1200" kern="1200" dirty="0">
                <a:solidFill>
                  <a:schemeClr val="tx1"/>
                </a:solidFill>
                <a:effectLst/>
                <a:latin typeface="+mn-lt"/>
                <a:ea typeface="+mn-ea"/>
                <a:cs typeface="+mn-cs"/>
              </a:rPr>
              <a:t>Los circuitos integrados (CI) semiconductores están integrados en una amplia gama de dispositivos electrónicos tales como los ordenadores, los teléfonos móviles y los televisores. El tamaño y el rendimiento del CI vienen determinados, en parte, por el esquema de trazado.</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Un semiconductor está compuesto por placas compuestas de material semiconductor que están fijadas en un patrón que realiza una función electrónica. La topografía es el esquema del patrón. El esquema de trazado o topografía implica la disposición tridimensional de las distintas capas y componentes, y sus interconexiones.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chips de CI son relativamente fáciles de copiar.</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Quedan protegidos por el Acuerdo ADPIC de 1995. En virtud de dicho acuerdo, para obtener protección, </a:t>
            </a:r>
            <a:r>
              <a:rPr lang="es-ES" dirty="0"/>
              <a:t>un</a:t>
            </a:r>
            <a:r>
              <a:rPr lang="es-ES" sz="1200" kern="1200" dirty="0">
                <a:solidFill>
                  <a:schemeClr val="tx1"/>
                </a:solidFill>
                <a:effectLst/>
                <a:latin typeface="+mn-lt"/>
                <a:ea typeface="+mn-ea"/>
                <a:cs typeface="+mn-cs"/>
              </a:rPr>
              <a:t> esquema de trazado debe ser:</a:t>
            </a:r>
          </a:p>
          <a:p>
            <a:pPr algn="just">
              <a:spcBef>
                <a:spcPts val="0"/>
              </a:spcBef>
            </a:pP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dirty="0"/>
              <a:t>o</a:t>
            </a:r>
            <a:r>
              <a:rPr lang="es-ES" sz="1200" kern="1200" dirty="0">
                <a:solidFill>
                  <a:schemeClr val="tx1"/>
                </a:solidFill>
                <a:effectLst/>
                <a:latin typeface="+mn-lt"/>
                <a:ea typeface="+mn-ea"/>
                <a:cs typeface="+mn-cs"/>
              </a:rPr>
              <a:t>riginal, en el sentido de que sea el resultado del propio esfuerzo intelectual del creador; y</a:t>
            </a: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no habitual entre los creadores de esquemas de trazado y los fabricantes de circuitos integrados en el momento de su creación.</a:t>
            </a:r>
            <a:endParaRPr lang="en-IE" sz="1200" kern="1200" dirty="0">
              <a:solidFill>
                <a:schemeClr val="tx1"/>
              </a:solidFill>
              <a:effectLst/>
              <a:latin typeface="+mn-lt"/>
              <a:ea typeface="+mn-ea"/>
              <a:cs typeface="+mn-cs"/>
            </a:endParaRPr>
          </a:p>
          <a:p>
            <a:pPr algn="just">
              <a:spcBef>
                <a:spcPts val="0"/>
              </a:spcBef>
            </a:pPr>
            <a:endParaRPr lang="es-ES"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Los Estados miembros del ADPIC pueden estipular que:</a:t>
            </a:r>
          </a:p>
          <a:p>
            <a:pPr algn="just">
              <a:spcBef>
                <a:spcPts val="0"/>
              </a:spcBef>
            </a:pP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los esquemas de trazado deban registrarse en la autoridad nacional competente;</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deba divulgarse la información sobre su función electrónica; y</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deba pagarse una tasa de registro.</a:t>
            </a:r>
          </a:p>
          <a:p>
            <a:pPr marL="0" lvl="0" indent="0" algn="just">
              <a:spcBef>
                <a:spcPts val="0"/>
              </a:spcBef>
              <a:buFont typeface="Arial" panose="020B0604020202020204" pitchFamily="34" charset="0"/>
              <a:buNone/>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Pueden disponer, asimismo, que el esquema deba haber sido explotado comercialmente en algún lugar del mundo.</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4022726" y="9720183"/>
            <a:ext cx="3078163" cy="511254"/>
          </a:xfrm>
          <a:prstGeom prst="rect">
            <a:avLst/>
          </a:prstGeom>
          <a:noFill/>
          <a:ln w="9525">
            <a:noFill/>
            <a:miter lim="800000"/>
            <a:headEnd/>
            <a:tailEnd/>
          </a:ln>
        </p:spPr>
        <p:txBody>
          <a:bodyPr lIns="94759" tIns="47380" rIns="94759" bIns="47380" anchor="b"/>
          <a:lstStyle/>
          <a:p>
            <a:pPr algn="r" defTabSz="947738"/>
            <a:fld id="{540D2328-B0ED-4CE0-BFBE-FB83452EBF03}" type="slidenum">
              <a:rPr lang="en-GB" sz="1200"/>
              <a:pPr algn="r" defTabSz="947738"/>
              <a:t>36</a:t>
            </a:fld>
            <a:endParaRPr lang="en-GB" sz="1200"/>
          </a:p>
        </p:txBody>
      </p:sp>
      <p:sp>
        <p:nvSpPr>
          <p:cNvPr id="264195" name="Rectangle 2"/>
          <p:cNvSpPr>
            <a:spLocks noGrp="1" noRot="1" noChangeAspect="1" noChangeArrowheads="1" noTextEdit="1"/>
          </p:cNvSpPr>
          <p:nvPr>
            <p:ph type="sldImg"/>
          </p:nvPr>
        </p:nvSpPr>
        <p:spPr bwMode="auto">
          <a:xfrm>
            <a:off x="995363" y="531813"/>
            <a:ext cx="5113337" cy="3835400"/>
          </a:xfrm>
          <a:noFill/>
          <a:ln>
            <a:solidFill>
              <a:srgbClr val="000000"/>
            </a:solidFill>
            <a:miter lim="800000"/>
            <a:headEnd/>
            <a:tailEnd/>
          </a:ln>
        </p:spPr>
      </p:sp>
      <p:sp>
        <p:nvSpPr>
          <p:cNvPr id="264196" name="Rectangle 3"/>
          <p:cNvSpPr>
            <a:spLocks noGrp="1" noChangeArrowheads="1"/>
          </p:cNvSpPr>
          <p:nvPr>
            <p:ph type="body" idx="1"/>
          </p:nvPr>
        </p:nvSpPr>
        <p:spPr>
          <a:xfrm>
            <a:off x="484188" y="4504437"/>
            <a:ext cx="6178550" cy="5312599"/>
          </a:xfrm>
        </p:spPr>
        <p:txBody>
          <a:bodyPr lIns="94759" tIns="47380" rIns="94759" bIns="47380"/>
          <a:lstStyle/>
          <a:p>
            <a:pPr algn="just">
              <a:spcBef>
                <a:spcPts val="0"/>
              </a:spcBef>
            </a:pPr>
            <a:r>
              <a:rPr lang="es-ES" sz="1200" kern="1200" dirty="0">
                <a:solidFill>
                  <a:schemeClr val="tx1"/>
                </a:solidFill>
                <a:effectLst/>
                <a:latin typeface="+mn-lt"/>
                <a:ea typeface="+mn-ea"/>
                <a:cs typeface="+mn-cs"/>
              </a:rPr>
              <a:t>Los derechos de topografía de semiconductores conceden al titular el derecho exclusivo a explotar un esquema de trazado protegido, en su totalidad o en parte, con fines comerciales. Algunos países disponen de legislaciones especiales relativas a este derecho de PI, mientras que otros países ofrecen protección a través de otras legislaciones.</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El titular del derecho de topografía puede impedir que otras personas reproduzcan, vendan o importen parte o todo el esquema de trazado protegido o los productos que lo incorporen, por ejemplo, los productos electrónicos de consumo.</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La duración de la protección es de un máximo de 10 a 15 años a partir de la fecha de creación del esquema de trazado.</a:t>
            </a:r>
          </a:p>
          <a:p>
            <a:pPr algn="just">
              <a:spcBef>
                <a:spcPts val="0"/>
              </a:spcBef>
            </a:pPr>
            <a:endParaRPr lang="en-IE"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Hay una serie de excepciones y limitaciones para dicha protección:</a:t>
            </a:r>
          </a:p>
          <a:p>
            <a:pPr algn="just">
              <a:spcBef>
                <a:spcPts val="0"/>
              </a:spcBef>
            </a:pP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No se produce una infracción si el esquema protegido se reproduce con fines privados o con fines de evaluación, análisis, investigación o enseñanza.</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El Acuerdo ADPIC permite la ingeniería inversa a terceros con fines de examen del circuito y la promoción de la innovación. Los terceros pueden utilizar la información para crear un esquema (original) nuevo y utilizarlo en su propio circuito integrado.</a:t>
            </a:r>
            <a:endParaRPr lang="en-IE" sz="1200" kern="1200" dirty="0">
              <a:solidFill>
                <a:schemeClr val="tx1"/>
              </a:solidFill>
              <a:effectLst/>
              <a:latin typeface="+mn-lt"/>
              <a:ea typeface="+mn-ea"/>
              <a:cs typeface="+mn-cs"/>
            </a:endParaRPr>
          </a:p>
          <a:p>
            <a:pPr marL="171450" lvl="0" indent="-171450" algn="just">
              <a:spcBef>
                <a:spcPts val="0"/>
              </a:spcBef>
              <a:buFont typeface="Arial" panose="020B0604020202020204" pitchFamily="34" charset="0"/>
              <a:buChar char="•"/>
            </a:pPr>
            <a:r>
              <a:rPr lang="es-ES" sz="1200" kern="1200" dirty="0">
                <a:solidFill>
                  <a:schemeClr val="tx1"/>
                </a:solidFill>
                <a:effectLst/>
                <a:latin typeface="+mn-lt"/>
                <a:ea typeface="+mn-ea"/>
                <a:cs typeface="+mn-cs"/>
              </a:rPr>
              <a:t>El titular no podrá ejercer sus derechos relativos al esquema contra otra parte si dicha parte crea un esquema idéntico de manera independiente.</a:t>
            </a:r>
            <a:endParaRPr lang="en-IE" sz="1200" kern="1200" dirty="0">
              <a:solidFill>
                <a:schemeClr val="tx1"/>
              </a:solidFill>
              <a:effectLst/>
              <a:latin typeface="+mn-lt"/>
              <a:ea typeface="+mn-ea"/>
              <a:cs typeface="+mn-cs"/>
            </a:endParaRPr>
          </a:p>
          <a:p>
            <a:pPr algn="just">
              <a:spcBef>
                <a:spcPts val="0"/>
              </a:spcBef>
            </a:pPr>
            <a:endParaRPr lang="es-ES" sz="1200" kern="1200" dirty="0">
              <a:solidFill>
                <a:schemeClr val="tx1"/>
              </a:solidFill>
              <a:effectLst/>
              <a:latin typeface="+mn-lt"/>
              <a:ea typeface="+mn-ea"/>
              <a:cs typeface="+mn-cs"/>
            </a:endParaRPr>
          </a:p>
          <a:p>
            <a:pPr algn="just">
              <a:spcBef>
                <a:spcPts val="0"/>
              </a:spcBef>
            </a:pPr>
            <a:r>
              <a:rPr lang="es-ES" sz="1200" kern="1200" dirty="0">
                <a:solidFill>
                  <a:schemeClr val="tx1"/>
                </a:solidFill>
                <a:effectLst/>
                <a:latin typeface="+mn-lt"/>
                <a:ea typeface="+mn-ea"/>
                <a:cs typeface="+mn-cs"/>
              </a:rPr>
              <a:t>Una «infracción inocente» causada por la importación, venta u otra distribución comercial de un circuito integrado que incorpore un esquema de trazado protegido no es ilegítima, siempre que la persona o la empresa que lo haga no sea consciente de que el esquema estuviera protegido.</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66243" name="Notes Placeholder 2"/>
          <p:cNvSpPr>
            <a:spLocks noGrp="1"/>
          </p:cNvSpPr>
          <p:nvPr>
            <p:ph type="body" idx="1"/>
          </p:nvPr>
        </p:nvSpPr>
        <p:spPr>
          <a:xfrm>
            <a:off x="709613" y="4860092"/>
            <a:ext cx="5683250" cy="4606051"/>
          </a:xfrm>
        </p:spPr>
        <p:txBody>
          <a:bodyPr lIns="94768" tIns="47384" rIns="94768" bIns="47384"/>
          <a:lstStyle/>
          <a:p>
            <a:r>
              <a:rPr lang="es-ES" sz="1200" kern="1200" dirty="0">
                <a:solidFill>
                  <a:schemeClr val="tx1"/>
                </a:solidFill>
                <a:effectLst/>
                <a:latin typeface="+mn-lt"/>
                <a:ea typeface="+mn-ea"/>
                <a:cs typeface="+mn-cs"/>
              </a:rPr>
              <a:t>Las diapositivas siguientes ofrecen una introducción básica a los derechos de autor.</a:t>
            </a:r>
            <a:endParaRPr lang="en-IE" sz="1200" kern="1200" dirty="0">
              <a:solidFill>
                <a:schemeClr val="tx1"/>
              </a:solidFill>
              <a:effectLst/>
              <a:latin typeface="+mn-lt"/>
              <a:ea typeface="+mn-ea"/>
              <a:cs typeface="+mn-cs"/>
            </a:endParaRPr>
          </a:p>
        </p:txBody>
      </p:sp>
      <p:sp>
        <p:nvSpPr>
          <p:cNvPr id="266244"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02534A61-C477-4846-8657-5848CC9768F8}" type="slidenum">
              <a:rPr lang="fr-FR" sz="1200"/>
              <a:pPr algn="r" defTabSz="947738"/>
              <a:t>37</a:t>
            </a:fld>
            <a:endParaRPr lang="fr-F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68291" name="Notes Placeholder 2"/>
          <p:cNvSpPr>
            <a:spLocks noGrp="1"/>
          </p:cNvSpPr>
          <p:nvPr>
            <p:ph type="body" idx="1"/>
          </p:nvPr>
        </p:nvSpPr>
        <p:spPr>
          <a:xfrm>
            <a:off x="709613" y="4860092"/>
            <a:ext cx="5683250" cy="4606051"/>
          </a:xfrm>
        </p:spPr>
        <p:txBody>
          <a:bodyPr lIns="94768" tIns="47384" rIns="94768" bIns="47384"/>
          <a:lstStyle/>
          <a:p>
            <a:pPr algn="just"/>
            <a:r>
              <a:rPr lang="es-ES" sz="1200" kern="1200" dirty="0">
                <a:solidFill>
                  <a:schemeClr val="tx1"/>
                </a:solidFill>
                <a:effectLst/>
                <a:latin typeface="+mn-lt"/>
                <a:ea typeface="+mn-ea"/>
                <a:cs typeface="+mn-cs"/>
              </a:rPr>
              <a:t>Los derechos de autor protegen cualquier producción de la mente humana, siempre que dicha producción sea una expresión y no una simple idea, proceso o descubrimiento. La expresión debe ser original.</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Entre los ejemplos de obras protegidas por derechos de autor en el ámbito artístico, literario y científico se incluyen las obras literarias, teatrales, musicales, artísticas y fotográficas, los artículos científicos, los programas de ordenador y las bases de datos.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derechos de autor crean una relación jurídica especial entre los autores y su obra. El autor es la persona física que creó la obra.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periodo para el que se concede la protección jurídica se denomina «plazo». Los tratados y convenios internacionales han establecido un plazo mínimo de 50 años tras el fallecimiento del autor, lo cual significa que el autor disfruta de la protección por los derechos de autor a lo largo de toda su vida. En la UE el plazo es de 70 años.</a:t>
            </a:r>
            <a:endParaRPr lang="en-IE" sz="1200" kern="1200" dirty="0">
              <a:solidFill>
                <a:schemeClr val="tx1"/>
              </a:solidFill>
              <a:effectLst/>
              <a:latin typeface="+mn-lt"/>
              <a:ea typeface="+mn-ea"/>
              <a:cs typeface="+mn-cs"/>
            </a:endParaRPr>
          </a:p>
          <a:p>
            <a:br>
              <a:rPr lang="es-ES" sz="1200" b="0" i="0" u="none" strike="noStrike"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p:txBody>
      </p:sp>
      <p:sp>
        <p:nvSpPr>
          <p:cNvPr id="268292"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594F029F-A803-4788-8BFE-18DD8E950070}" type="slidenum">
              <a:rPr lang="fr-FR" sz="1200"/>
              <a:pPr algn="r" defTabSz="947738"/>
              <a:t>38</a:t>
            </a:fld>
            <a:endParaRPr lang="fr-F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70339" name="Notes Placeholder 2"/>
          <p:cNvSpPr>
            <a:spLocks noGrp="1"/>
          </p:cNvSpPr>
          <p:nvPr>
            <p:ph type="body" idx="1"/>
          </p:nvPr>
        </p:nvSpPr>
        <p:spPr>
          <a:xfrm>
            <a:off x="709613" y="4860092"/>
            <a:ext cx="5683250" cy="4606051"/>
          </a:xfrm>
        </p:spPr>
        <p:txBody>
          <a:bodyPr lIns="94768" tIns="47384" rIns="94768" bIns="47384"/>
          <a:lstStyle/>
          <a:p>
            <a:pPr algn="just"/>
            <a:r>
              <a:rPr lang="es-ES" sz="1200" kern="1200" dirty="0">
                <a:solidFill>
                  <a:schemeClr val="tx1"/>
                </a:solidFill>
                <a:effectLst/>
                <a:latin typeface="+mn-lt"/>
                <a:ea typeface="+mn-ea"/>
                <a:cs typeface="+mn-cs"/>
              </a:rPr>
              <a:t>Los derechos de autor confieren al titular tanto derechos económicos como morales.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derechos de explotación económica incluyen los derechos de reproducción, la comunicación al público, la traducción, la adaptación, la distribución y la reventa.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derechos morales incluyen los derechos de autoría, la integridad y la divulgación.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Dichos derechos se limitan en el hecho de que se permite el uso a terceros de la obra protegida en determinadas situaciones y para determinados fines. Dichas excepciones y limitaciones tienen un interés público.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Se produce una vulneración de los derechos de autor si la obra protegida se utiliza sin el consentimiento del autor o del titular.</a:t>
            </a:r>
            <a:endParaRPr lang="en-IE" sz="1200" kern="1200" dirty="0">
              <a:solidFill>
                <a:schemeClr val="tx1"/>
              </a:solidFill>
              <a:effectLst/>
              <a:latin typeface="+mn-lt"/>
              <a:ea typeface="+mn-ea"/>
              <a:cs typeface="+mn-cs"/>
            </a:endParaRPr>
          </a:p>
        </p:txBody>
      </p:sp>
      <p:sp>
        <p:nvSpPr>
          <p:cNvPr id="270340" name="Slide Number Placeholder 3"/>
          <p:cNvSpPr txBox="1">
            <a:spLocks noGrp="1"/>
          </p:cNvSpPr>
          <p:nvPr/>
        </p:nvSpPr>
        <p:spPr bwMode="auto">
          <a:xfrm>
            <a:off x="4022726" y="9718595"/>
            <a:ext cx="3078163" cy="512842"/>
          </a:xfrm>
          <a:prstGeom prst="rect">
            <a:avLst/>
          </a:prstGeom>
          <a:noFill/>
          <a:ln w="9525">
            <a:noFill/>
            <a:miter lim="800000"/>
            <a:headEnd/>
            <a:tailEnd/>
          </a:ln>
        </p:spPr>
        <p:txBody>
          <a:bodyPr lIns="94768" tIns="47384" rIns="94768" bIns="47384" anchor="b"/>
          <a:lstStyle/>
          <a:p>
            <a:pPr algn="r" defTabSz="947738"/>
            <a:fld id="{98D1651B-34D6-4D40-952B-46FDC6A3ED8C}" type="slidenum">
              <a:rPr lang="fr-FR" sz="1200"/>
              <a:pPr algn="r" defTabSz="947738"/>
              <a:t>39</a:t>
            </a:fld>
            <a:endParaRPr lang="fr-F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131075" name="Notizenplatzhalter 2"/>
          <p:cNvSpPr>
            <a:spLocks noGrp="1"/>
          </p:cNvSpPr>
          <p:nvPr>
            <p:ph type="body" idx="1"/>
          </p:nvPr>
        </p:nvSpPr>
        <p:spPr>
          <a:xfrm>
            <a:off x="484188" y="4504437"/>
            <a:ext cx="6178550" cy="5312599"/>
          </a:xfrm>
        </p:spPr>
        <p:txBody>
          <a:bodyPr lIns="95781" tIns="47890" rIns="95781" bIns="47890"/>
          <a:lstStyle/>
          <a:p>
            <a:pPr algn="just"/>
            <a:r>
              <a:rPr lang="es-ES" sz="1200" kern="1200" dirty="0">
                <a:solidFill>
                  <a:schemeClr val="tx1"/>
                </a:solidFill>
                <a:effectLst/>
                <a:latin typeface="+mn-lt"/>
                <a:ea typeface="+mn-ea"/>
                <a:cs typeface="+mn-cs"/>
              </a:rPr>
              <a:t>Las marcas son signos distintivos que indican el origen de un producto o servicio. Entre ellas se incluyen, por ejemplo, los nombres, logotipos y colores aplicables a los productos o servicios del titular, que los distinguen de los productos y servicios ofrecidos por sus competidores.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dibujos o modelos registrados protegen la apariencia externa de un producto. No proporcionan ninguna protección a los aspectos técnicos. En ellos se incluyen los nuevos motivos, ornamentos y formas. Para poder ser registrados, es necesario que los dibujos y modelos sean originales y tengan un carácter singular. Mediante los derechos de autor también se pueden proteger los aspectos artísticos de un dibujo o modelo.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dibujos o modelos no registrados también gozan de algún tipo de protección. Un dibujo o modelo no registrado es un derecho libre y automático que usted</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obtiene al presentar al público un dibujo o modelo. Le otorga el derecho de impedir que se copie su dibujo o modelo. La protección ofrecida por un dibujo o modelo no registrado normalmente tiene una duración más limitada que aquella disponible mediante un dibujo o modelo registrado.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secretos comerciales comprenden información no conocida por el público. Si el poseedor de la información tiene la prudencia de mantenerla de forma confidencial, podrá demandar a cualquier persona que la robe.</a:t>
            </a:r>
            <a:endParaRPr lang="en-IE" sz="1200" kern="1200" dirty="0">
              <a:solidFill>
                <a:schemeClr val="tx1"/>
              </a:solidFill>
              <a:effectLst/>
              <a:latin typeface="+mn-lt"/>
              <a:ea typeface="+mn-ea"/>
              <a:cs typeface="+mn-cs"/>
            </a:endParaRPr>
          </a:p>
        </p:txBody>
      </p:sp>
      <p:sp>
        <p:nvSpPr>
          <p:cNvPr id="131076"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64114C86-C6C1-4A4A-96D3-23D5E57EA920}" type="slidenum">
              <a:rPr lang="de-DE" sz="1400"/>
              <a:pPr algn="r" defTabSz="915988"/>
              <a:t>4</a:t>
            </a:fld>
            <a:endParaRPr lang="de-DE"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72387" name="Notes Placeholder 2"/>
          <p:cNvSpPr>
            <a:spLocks noGrp="1"/>
          </p:cNvSpPr>
          <p:nvPr>
            <p:ph type="body" idx="1"/>
          </p:nvPr>
        </p:nvSpPr>
        <p:spPr>
          <a:xfrm>
            <a:off x="709613" y="4860092"/>
            <a:ext cx="5683250" cy="4606051"/>
          </a:xfrm>
          <a:ln/>
        </p:spPr>
        <p:txBody>
          <a:bodyPr lIns="99048" tIns="49524" rIns="99048" bIns="49524"/>
          <a:lstStyle/>
          <a:p>
            <a:pPr algn="just"/>
            <a:r>
              <a:rPr lang="es-ES" sz="1200" kern="1200" dirty="0">
                <a:solidFill>
                  <a:schemeClr val="tx1"/>
                </a:solidFill>
                <a:effectLst/>
                <a:latin typeface="+mn-lt"/>
                <a:ea typeface="+mn-ea"/>
                <a:cs typeface="+mn-cs"/>
              </a:rPr>
              <a:t>Las siguientes diapositivas ofrecen una introducción básica sobre los secretos comerciales.</a:t>
            </a:r>
            <a:endParaRPr lang="en-IE" sz="1200" kern="1200" dirty="0">
              <a:solidFill>
                <a:schemeClr val="tx1"/>
              </a:solidFill>
              <a:effectLst/>
              <a:latin typeface="+mn-lt"/>
              <a:ea typeface="+mn-ea"/>
              <a:cs typeface="+mn-cs"/>
            </a:endParaRPr>
          </a:p>
          <a:p>
            <a:pPr lvl="1" defTabSz="457200" eaLnBrk="1" hangingPunct="1"/>
            <a:endParaRPr lang="en-US" dirty="0"/>
          </a:p>
        </p:txBody>
      </p:sp>
      <p:sp>
        <p:nvSpPr>
          <p:cNvPr id="272388" name="Slide Number Placeholder 3"/>
          <p:cNvSpPr txBox="1">
            <a:spLocks noGrp="1"/>
          </p:cNvSpPr>
          <p:nvPr/>
        </p:nvSpPr>
        <p:spPr bwMode="auto">
          <a:xfrm>
            <a:off x="4022726" y="9720183"/>
            <a:ext cx="3078163" cy="511254"/>
          </a:xfrm>
          <a:prstGeom prst="rect">
            <a:avLst/>
          </a:prstGeom>
          <a:noFill/>
          <a:ln w="9525">
            <a:noFill/>
            <a:miter lim="800000"/>
            <a:headEnd/>
            <a:tailEnd/>
          </a:ln>
        </p:spPr>
        <p:txBody>
          <a:bodyPr lIns="99048" tIns="49524" rIns="99048" bIns="49524" anchor="b"/>
          <a:lstStyle/>
          <a:p>
            <a:pPr algn="r" defTabSz="955675"/>
            <a:fld id="{4ACC2771-5C77-430A-9754-6F55963FE9B2}" type="slidenum">
              <a:rPr lang="de-DE" sz="1400">
                <a:ea typeface="ＭＳ Ｐゴシック" pitchFamily="34" charset="-128"/>
              </a:rPr>
              <a:pPr algn="r" defTabSz="955675"/>
              <a:t>40</a:t>
            </a:fld>
            <a:endParaRPr lang="de-DE" sz="1400">
              <a:ea typeface="ＭＳ Ｐゴシック" pitchFamily="34" charset="-128"/>
            </a:endParaRPr>
          </a:p>
        </p:txBody>
      </p:sp>
      <p:sp>
        <p:nvSpPr>
          <p:cNvPr id="272389" name="Footer Placeholder 1"/>
          <p:cNvSpPr txBox="1">
            <a:spLocks noGrp="1"/>
          </p:cNvSpPr>
          <p:nvPr/>
        </p:nvSpPr>
        <p:spPr bwMode="auto">
          <a:xfrm>
            <a:off x="1" y="9720183"/>
            <a:ext cx="3078163" cy="511254"/>
          </a:xfrm>
          <a:prstGeom prst="rect">
            <a:avLst/>
          </a:prstGeom>
          <a:noFill/>
          <a:ln w="9525">
            <a:noFill/>
            <a:miter lim="800000"/>
            <a:headEnd/>
            <a:tailEnd/>
          </a:ln>
        </p:spPr>
        <p:txBody>
          <a:bodyPr lIns="99048" tIns="49524" rIns="99048" bIns="49524" anchor="b"/>
          <a:lstStyle/>
          <a:p>
            <a:pPr defTabSz="990600"/>
            <a:endParaRPr lang="en-US" sz="130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74435" name="Notes Placeholder 2"/>
          <p:cNvSpPr>
            <a:spLocks noGrp="1"/>
          </p:cNvSpPr>
          <p:nvPr>
            <p:ph type="body" idx="1"/>
          </p:nvPr>
        </p:nvSpPr>
        <p:spPr>
          <a:xfrm>
            <a:off x="709613" y="4860092"/>
            <a:ext cx="5683250" cy="4606051"/>
          </a:xfrm>
          <a:ln/>
        </p:spPr>
        <p:txBody>
          <a:bodyPr lIns="99048" tIns="49524" rIns="99048" bIns="49524"/>
          <a:lstStyle/>
          <a:p>
            <a:pPr algn="just"/>
            <a:r>
              <a:rPr lang="es-ES" sz="1200" kern="1200" dirty="0">
                <a:solidFill>
                  <a:schemeClr val="tx1"/>
                </a:solidFill>
                <a:effectLst/>
                <a:latin typeface="+mn-lt"/>
                <a:ea typeface="+mn-ea"/>
                <a:cs typeface="+mn-cs"/>
              </a:rPr>
              <a:t>Para convertirse en un secreto comercial, la información no debe ser de dominio público o fácilmente detectable. Al mismo tiempo, debe existir un valor empresarial, comercial o económico por el hecho de que sea secreta. También debe ser posible demostrar que se han hecho o se están haciendo esfuerzos razonables para mantener la información en secreto.</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secretos comerciales son válidos en la medida en que sigan siendo secretos; dicho de otro modo, siempre que no entren en el dominio público.</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De conformidad con la propuesta de Directiva del Parlamento Europeo y del Consejo para la protección del saber hacer y la información empresarial no divulgados (secretos comerciales) contra su obtención, utilización y revelación ilícitas, la definición de «secreto comercial» consta de tres elementos:</a:t>
            </a:r>
            <a:endParaRPr lang="en-IE" sz="1200" kern="1200" dirty="0">
              <a:solidFill>
                <a:schemeClr val="tx1"/>
              </a:solidFill>
              <a:effectLst/>
              <a:latin typeface="+mn-lt"/>
              <a:ea typeface="+mn-ea"/>
              <a:cs typeface="+mn-cs"/>
            </a:endParaRPr>
          </a:p>
          <a:p>
            <a:pPr marL="171450" indent="-171450" algn="just">
              <a:buFont typeface="Arial" panose="020B0604020202020204" pitchFamily="34" charset="0"/>
              <a:buChar char="•"/>
            </a:pPr>
            <a:r>
              <a:rPr lang="es-ES" sz="1200" kern="1200" dirty="0">
                <a:solidFill>
                  <a:schemeClr val="tx1"/>
                </a:solidFill>
                <a:effectLst/>
                <a:latin typeface="+mn-lt"/>
                <a:ea typeface="+mn-ea"/>
                <a:cs typeface="+mn-cs"/>
              </a:rPr>
              <a:t>la información debe ser confidencial;</a:t>
            </a:r>
            <a:r>
              <a:rPr lang="en-IE" sz="1200" kern="1200" baseline="0" dirty="0">
                <a:solidFill>
                  <a:schemeClr val="tx1"/>
                </a:solidFill>
                <a:effectLst/>
                <a:latin typeface="+mn-lt"/>
                <a:ea typeface="+mn-ea"/>
                <a:cs typeface="+mn-cs"/>
              </a:rPr>
              <a:t> </a:t>
            </a:r>
          </a:p>
          <a:p>
            <a:pPr marL="171450" indent="-171450" algn="just">
              <a:buFont typeface="Arial" panose="020B0604020202020204" pitchFamily="34" charset="0"/>
              <a:buChar char="•"/>
            </a:pPr>
            <a:r>
              <a:rPr lang="es-ES" sz="1200" kern="1200" dirty="0">
                <a:solidFill>
                  <a:schemeClr val="tx1"/>
                </a:solidFill>
                <a:effectLst/>
                <a:latin typeface="+mn-lt"/>
                <a:ea typeface="+mn-ea"/>
                <a:cs typeface="+mn-cs"/>
              </a:rPr>
              <a:t>debe tener un valor comercial por su carácter secreto; y</a:t>
            </a:r>
            <a:endParaRPr lang="en-IE" sz="1200" kern="1200" dirty="0">
              <a:solidFill>
                <a:schemeClr val="tx1"/>
              </a:solidFill>
              <a:effectLst/>
              <a:latin typeface="+mn-lt"/>
              <a:ea typeface="+mn-ea"/>
              <a:cs typeface="+mn-cs"/>
            </a:endParaRPr>
          </a:p>
          <a:p>
            <a:pPr marL="171450" indent="-171450" algn="just">
              <a:buFont typeface="Arial" panose="020B0604020202020204" pitchFamily="34" charset="0"/>
              <a:buChar char="•"/>
            </a:pPr>
            <a:r>
              <a:rPr lang="es-ES" sz="1200" kern="1200" dirty="0">
                <a:solidFill>
                  <a:schemeClr val="tx1"/>
                </a:solidFill>
                <a:effectLst/>
                <a:latin typeface="+mn-lt"/>
                <a:ea typeface="+mn-ea"/>
                <a:cs typeface="+mn-cs"/>
              </a:rPr>
              <a:t>el titular del secreto comercial debe demostrar que ha realizado esfuerzos razonables para mantenerlo secreto. </a:t>
            </a:r>
          </a:p>
          <a:p>
            <a:pPr algn="just"/>
            <a:r>
              <a:rPr lang="es-ES" sz="1200" kern="1200" dirty="0">
                <a:solidFill>
                  <a:schemeClr val="tx1"/>
                </a:solidFill>
                <a:effectLst/>
                <a:latin typeface="+mn-lt"/>
                <a:ea typeface="+mn-ea"/>
                <a:cs typeface="+mn-cs"/>
              </a:rPr>
              <a:t>Esta definición es acorde con la definición de «información no divulgada» que se utiliza en el Acuerdo sobre los ADPIC.</a:t>
            </a:r>
            <a:endParaRPr lang="en-IE" sz="1200" kern="1200" dirty="0">
              <a:solidFill>
                <a:schemeClr val="tx1"/>
              </a:solidFill>
              <a:effectLst/>
              <a:latin typeface="+mn-lt"/>
              <a:ea typeface="+mn-ea"/>
              <a:cs typeface="+mn-cs"/>
            </a:endParaRPr>
          </a:p>
        </p:txBody>
      </p:sp>
      <p:sp>
        <p:nvSpPr>
          <p:cNvPr id="274436" name="Slide Number Placeholder 3"/>
          <p:cNvSpPr txBox="1">
            <a:spLocks noGrp="1"/>
          </p:cNvSpPr>
          <p:nvPr/>
        </p:nvSpPr>
        <p:spPr bwMode="auto">
          <a:xfrm>
            <a:off x="4022726" y="9720183"/>
            <a:ext cx="3078163" cy="511254"/>
          </a:xfrm>
          <a:prstGeom prst="rect">
            <a:avLst/>
          </a:prstGeom>
          <a:noFill/>
          <a:ln w="9525">
            <a:noFill/>
            <a:miter lim="800000"/>
            <a:headEnd/>
            <a:tailEnd/>
          </a:ln>
        </p:spPr>
        <p:txBody>
          <a:bodyPr lIns="99048" tIns="49524" rIns="99048" bIns="49524" anchor="b"/>
          <a:lstStyle/>
          <a:p>
            <a:pPr algn="r" defTabSz="955675"/>
            <a:fld id="{593A66A8-B97F-4BB4-AA96-1B1089821CA4}" type="slidenum">
              <a:rPr lang="de-DE" sz="1400">
                <a:ea typeface="ＭＳ Ｐゴシック" pitchFamily="34" charset="-128"/>
              </a:rPr>
              <a:pPr algn="r" defTabSz="955675"/>
              <a:t>41</a:t>
            </a:fld>
            <a:endParaRPr lang="de-DE" sz="1400">
              <a:ea typeface="ＭＳ Ｐゴシック" pitchFamily="34" charset="-128"/>
            </a:endParaRPr>
          </a:p>
        </p:txBody>
      </p:sp>
      <p:sp>
        <p:nvSpPr>
          <p:cNvPr id="274437" name="Footer Placeholder 1"/>
          <p:cNvSpPr txBox="1">
            <a:spLocks noGrp="1"/>
          </p:cNvSpPr>
          <p:nvPr/>
        </p:nvSpPr>
        <p:spPr bwMode="auto">
          <a:xfrm>
            <a:off x="1" y="9720183"/>
            <a:ext cx="3078163" cy="511254"/>
          </a:xfrm>
          <a:prstGeom prst="rect">
            <a:avLst/>
          </a:prstGeom>
          <a:noFill/>
          <a:ln w="9525">
            <a:noFill/>
            <a:miter lim="800000"/>
            <a:headEnd/>
            <a:tailEnd/>
          </a:ln>
        </p:spPr>
        <p:txBody>
          <a:bodyPr lIns="99048" tIns="49524" rIns="99048" bIns="49524" anchor="b"/>
          <a:lstStyle/>
          <a:p>
            <a:pPr defTabSz="990600"/>
            <a:endParaRPr lang="en-US" sz="130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4022726" y="9720183"/>
            <a:ext cx="3078163" cy="511254"/>
          </a:xfrm>
          <a:prstGeom prst="rect">
            <a:avLst/>
          </a:prstGeom>
          <a:noFill/>
          <a:ln w="9525">
            <a:noFill/>
            <a:miter lim="800000"/>
            <a:headEnd/>
            <a:tailEnd/>
          </a:ln>
        </p:spPr>
        <p:txBody>
          <a:bodyPr lIns="99048" tIns="49524" rIns="99048" bIns="49524" anchor="b"/>
          <a:lstStyle/>
          <a:p>
            <a:pPr algn="r" defTabSz="955675"/>
            <a:fld id="{2433DBCA-D478-48BE-8E6C-26E5507A4D1B}" type="slidenum">
              <a:rPr lang="en-US" sz="1400">
                <a:ea typeface="ＭＳ Ｐゴシック" pitchFamily="34" charset="-128"/>
              </a:rPr>
              <a:pPr algn="r" defTabSz="955675"/>
              <a:t>42</a:t>
            </a:fld>
            <a:endParaRPr lang="en-US" sz="1400">
              <a:ea typeface="ＭＳ Ｐゴシック" pitchFamily="34" charset="-128"/>
            </a:endParaRPr>
          </a:p>
        </p:txBody>
      </p:sp>
      <p:sp>
        <p:nvSpPr>
          <p:cNvPr id="276483" name="Rectangle 2"/>
          <p:cNvSpPr>
            <a:spLocks noGrp="1" noRot="1" noChangeAspect="1" noChangeArrowheads="1" noTextEdit="1"/>
          </p:cNvSpPr>
          <p:nvPr>
            <p:ph type="sldImg"/>
          </p:nvPr>
        </p:nvSpPr>
        <p:spPr bwMode="auto">
          <a:xfrm>
            <a:off x="993775" y="766763"/>
            <a:ext cx="5118100" cy="3838575"/>
          </a:xfrm>
          <a:noFill/>
          <a:ln>
            <a:solidFill>
              <a:srgbClr val="000000"/>
            </a:solidFill>
            <a:miter lim="800000"/>
            <a:headEnd/>
            <a:tailEnd/>
          </a:ln>
        </p:spPr>
      </p:sp>
      <p:sp>
        <p:nvSpPr>
          <p:cNvPr id="276484" name="Rectangle 3"/>
          <p:cNvSpPr>
            <a:spLocks noGrp="1" noChangeArrowheads="1"/>
          </p:cNvSpPr>
          <p:nvPr>
            <p:ph type="body" idx="1"/>
          </p:nvPr>
        </p:nvSpPr>
        <p:spPr>
          <a:xfrm>
            <a:off x="709613" y="4861679"/>
            <a:ext cx="5683250" cy="4604464"/>
          </a:xfrm>
          <a:ln/>
        </p:spPr>
        <p:txBody>
          <a:bodyPr lIns="99048" tIns="49524" rIns="99048" bIns="49524"/>
          <a:lstStyle/>
          <a:p>
            <a:pPr algn="just"/>
            <a:r>
              <a:rPr lang="es-ES" sz="1200" kern="1200" dirty="0">
                <a:solidFill>
                  <a:schemeClr val="tx1"/>
                </a:solidFill>
                <a:effectLst/>
                <a:latin typeface="+mn-lt"/>
                <a:ea typeface="+mn-ea"/>
                <a:cs typeface="+mn-cs"/>
              </a:rPr>
              <a:t>Los secretos comerciales pueden ser sobre cualquier asunto que pueda mantenerse en secreto y que confiera una ventaja comercial.</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Un ejemplo de secreto comercial es la fórmula de la Coca-Cola, que se conserva en un depósito en la sede de Coca-Cola.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productos químicos u otros procesos de fabricación también pueden ser valiosos. El diagrama de la izquierda se ha extraído de la patente original de GORE-TEX. Otra empresa mantuvo en secreto un procedimiento similar durante varios años antes de que Gore presentara su patente.</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a:p>
            <a:pPr defTabSz="457200"/>
            <a:endParaRPr lang="en-US" sz="1800" dirty="0"/>
          </a:p>
        </p:txBody>
      </p:sp>
      <p:sp>
        <p:nvSpPr>
          <p:cNvPr id="276485" name="Footer Placeholder 1"/>
          <p:cNvSpPr txBox="1">
            <a:spLocks noGrp="1"/>
          </p:cNvSpPr>
          <p:nvPr/>
        </p:nvSpPr>
        <p:spPr bwMode="auto">
          <a:xfrm>
            <a:off x="1" y="9720183"/>
            <a:ext cx="3078163" cy="511254"/>
          </a:xfrm>
          <a:prstGeom prst="rect">
            <a:avLst/>
          </a:prstGeom>
          <a:noFill/>
          <a:ln w="9525">
            <a:noFill/>
            <a:miter lim="800000"/>
            <a:headEnd/>
            <a:tailEnd/>
          </a:ln>
        </p:spPr>
        <p:txBody>
          <a:bodyPr lIns="99048" tIns="49524" rIns="99048" bIns="49524" anchor="b"/>
          <a:lstStyle/>
          <a:p>
            <a:pPr defTabSz="990600"/>
            <a:endParaRPr lang="en-US" sz="130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olienbildplatzhalter 1"/>
          <p:cNvSpPr>
            <a:spLocks noGrp="1" noRot="1" noChangeAspect="1" noTextEdit="1"/>
          </p:cNvSpPr>
          <p:nvPr>
            <p:ph type="sldImg"/>
          </p:nvPr>
        </p:nvSpPr>
        <p:spPr bwMode="auto">
          <a:xfrm>
            <a:off x="993775" y="766763"/>
            <a:ext cx="5114925" cy="3836987"/>
          </a:xfrm>
          <a:noFill/>
          <a:ln>
            <a:solidFill>
              <a:srgbClr val="000000"/>
            </a:solidFill>
            <a:miter lim="800000"/>
            <a:headEnd/>
            <a:tailEnd/>
          </a:ln>
        </p:spPr>
      </p:sp>
      <p:sp>
        <p:nvSpPr>
          <p:cNvPr id="278531" name="Notizenplatzhalter 2"/>
          <p:cNvSpPr>
            <a:spLocks noGrp="1"/>
          </p:cNvSpPr>
          <p:nvPr>
            <p:ph type="body" idx="1"/>
          </p:nvPr>
        </p:nvSpPr>
        <p:spPr>
          <a:xfrm>
            <a:off x="709613" y="4860092"/>
            <a:ext cx="5683250" cy="4606051"/>
          </a:xfrm>
        </p:spPr>
        <p:txBody>
          <a:bodyPr lIns="99048" tIns="49524" rIns="99048" bIns="49524"/>
          <a:lstStyle/>
          <a:p>
            <a:pPr algn="just"/>
            <a:r>
              <a:rPr lang="es-ES" sz="1200" kern="1200" dirty="0">
                <a:solidFill>
                  <a:schemeClr val="tx1"/>
                </a:solidFill>
                <a:effectLst/>
                <a:latin typeface="+mn-lt"/>
                <a:ea typeface="+mn-ea"/>
                <a:cs typeface="+mn-cs"/>
              </a:rPr>
              <a:t>La protección de los secretos comerciales implica tanto medidas prácticas para limitar el acceso al conocimiento como medidas jurídicas o contractuales para garantizar que aquellos que tienen acceso a la información secreta o confidencial no la divulguen.</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muchos países, los contratos de empleo pueden incluir una limitación que estipule que los empleados clave no puedan irse a trabajar para un competidor y que la mayoría de empleados tengan una obligación denominada «fiduciaria» con sus anteriores empleadores de no revelar información confidencial.</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acuerdos de confidencialidad ayudan a mantener en secreto la información que se intercambia con los clientes o los posibles socios. Son efectivos únicamente si la otra parte mantiene el secreto.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Una forma mejor de proteger la información es permitir el acceso a la misma solo a aquellos empleados que es necesario que la conozcan. Otras opciones pueden ser encriptar los datos (en particular, si se envían por Internet) y controlar el acceso a determinadas zonas de las plantas de producción.</a:t>
            </a:r>
            <a:endParaRPr lang="en-IE" sz="1200" kern="1200" dirty="0">
              <a:solidFill>
                <a:schemeClr val="tx1"/>
              </a:solidFill>
              <a:effectLst/>
              <a:latin typeface="+mn-lt"/>
              <a:ea typeface="+mn-ea"/>
              <a:cs typeface="+mn-cs"/>
            </a:endParaRPr>
          </a:p>
          <a:p>
            <a:br>
              <a:rPr lang="es-ES" sz="1200" kern="1200" dirty="0">
                <a:solidFill>
                  <a:schemeClr val="tx1"/>
                </a:solidFill>
                <a:effectLst/>
                <a:latin typeface="+mn-lt"/>
                <a:ea typeface="+mn-ea"/>
                <a:cs typeface="+mn-cs"/>
              </a:rPr>
            </a:br>
            <a:endParaRPr lang="en-GB" dirty="0"/>
          </a:p>
        </p:txBody>
      </p:sp>
      <p:sp>
        <p:nvSpPr>
          <p:cNvPr id="278532" name="Fußzeilenplatzhalter 3"/>
          <p:cNvSpPr txBox="1">
            <a:spLocks noGrp="1"/>
          </p:cNvSpPr>
          <p:nvPr/>
        </p:nvSpPr>
        <p:spPr bwMode="auto">
          <a:xfrm>
            <a:off x="1" y="9720183"/>
            <a:ext cx="3078163" cy="511254"/>
          </a:xfrm>
          <a:prstGeom prst="rect">
            <a:avLst/>
          </a:prstGeom>
          <a:noFill/>
          <a:ln w="9525">
            <a:noFill/>
            <a:miter lim="800000"/>
            <a:headEnd/>
            <a:tailEnd/>
          </a:ln>
        </p:spPr>
        <p:txBody>
          <a:bodyPr lIns="99048" tIns="49524" rIns="99048" bIns="49524" anchor="b"/>
          <a:lstStyle/>
          <a:p>
            <a:pPr defTabSz="990600"/>
            <a:endParaRPr lang="en-US" sz="1300">
              <a:ea typeface="ＭＳ Ｐゴシック" pitchFamily="34" charset="-128"/>
            </a:endParaRPr>
          </a:p>
        </p:txBody>
      </p:sp>
      <p:sp>
        <p:nvSpPr>
          <p:cNvPr id="278533" name="Foliennummernplatzhalter 4"/>
          <p:cNvSpPr txBox="1">
            <a:spLocks noGrp="1"/>
          </p:cNvSpPr>
          <p:nvPr/>
        </p:nvSpPr>
        <p:spPr bwMode="auto">
          <a:xfrm>
            <a:off x="4022726" y="9720183"/>
            <a:ext cx="3078163" cy="511254"/>
          </a:xfrm>
          <a:prstGeom prst="rect">
            <a:avLst/>
          </a:prstGeom>
          <a:noFill/>
          <a:ln w="9525">
            <a:noFill/>
            <a:miter lim="800000"/>
            <a:headEnd/>
            <a:tailEnd/>
          </a:ln>
        </p:spPr>
        <p:txBody>
          <a:bodyPr lIns="99048" tIns="49524" rIns="99048" bIns="49524" anchor="b"/>
          <a:lstStyle/>
          <a:p>
            <a:pPr algn="r" defTabSz="990600"/>
            <a:fld id="{850E7465-2A13-42D5-BCA4-8330CB3A541B}" type="slidenum">
              <a:rPr lang="en-US" sz="1300">
                <a:ea typeface="ＭＳ Ｐゴシック" pitchFamily="34" charset="-128"/>
              </a:rPr>
              <a:pPr algn="r" defTabSz="990600"/>
              <a:t>43</a:t>
            </a:fld>
            <a:endParaRPr lang="en-US" sz="130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p:txBody>
          <a:bodyPr/>
          <a:lstStyle/>
          <a:p>
            <a:pPr algn="just"/>
            <a:endParaRPr lang="en-IE" sz="1200" kern="1200" dirty="0">
              <a:solidFill>
                <a:schemeClr val="tx1"/>
              </a:solidFill>
              <a:effectLst/>
              <a:latin typeface="+mn-lt"/>
              <a:ea typeface="+mn-ea"/>
              <a:cs typeface="+mn-cs"/>
            </a:endParaRPr>
          </a:p>
        </p:txBody>
      </p:sp>
      <p:sp>
        <p:nvSpPr>
          <p:cNvPr id="280580" name="Slide Number Placeholder 3"/>
          <p:cNvSpPr txBox="1">
            <a:spLocks noGrp="1"/>
          </p:cNvSpPr>
          <p:nvPr/>
        </p:nvSpPr>
        <p:spPr bwMode="auto">
          <a:xfrm>
            <a:off x="4022726" y="9720183"/>
            <a:ext cx="3078163" cy="511254"/>
          </a:xfrm>
          <a:prstGeom prst="rect">
            <a:avLst/>
          </a:prstGeom>
          <a:noFill/>
          <a:ln w="9525">
            <a:noFill/>
            <a:miter lim="800000"/>
            <a:headEnd/>
            <a:tailEnd/>
          </a:ln>
        </p:spPr>
        <p:txBody>
          <a:bodyPr lIns="94754" tIns="47377" rIns="94754" bIns="47377" anchor="b"/>
          <a:lstStyle/>
          <a:p>
            <a:pPr algn="r" defTabSz="946150"/>
            <a:fld id="{7461D744-06BA-4F3A-BD2A-3970E9E60FA7}" type="slidenum">
              <a:rPr lang="en-GB" sz="1300"/>
              <a:pPr algn="r" defTabSz="946150"/>
              <a:t>44</a:t>
            </a:fld>
            <a:endParaRPr lang="en-GB"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TextEdit="1"/>
          </p:cNvSpPr>
          <p:nvPr>
            <p:ph type="sldImg"/>
          </p:nvPr>
        </p:nvSpPr>
        <p:spPr bwMode="auto">
          <a:noFill/>
          <a:ln>
            <a:solidFill>
              <a:srgbClr val="000000"/>
            </a:solidFill>
            <a:miter lim="800000"/>
            <a:headEnd/>
            <a:tailEnd/>
          </a:ln>
        </p:spPr>
      </p:sp>
      <p:sp>
        <p:nvSpPr>
          <p:cNvPr id="282627" name="Rectangle 3"/>
          <p:cNvSpPr>
            <a:spLocks noGrp="1"/>
          </p:cNvSpPr>
          <p:nvPr>
            <p:ph type="body" idx="1"/>
          </p:nvPr>
        </p:nvSpPr>
        <p:spPr/>
        <p:txBody>
          <a:bodyPr/>
          <a:lstStyle/>
          <a:p>
            <a:pPr algn="just"/>
            <a:r>
              <a:rPr lang="es-ES" sz="1200" kern="1200" dirty="0">
                <a:solidFill>
                  <a:schemeClr val="tx1"/>
                </a:solidFill>
                <a:effectLst/>
                <a:latin typeface="+mn-lt"/>
                <a:ea typeface="+mn-ea"/>
                <a:cs typeface="+mn-cs"/>
              </a:rPr>
              <a:t>Divídanse en grupos de 4 a 5 personas y lean el ejercicio que se les ha facilitado.</a:t>
            </a:r>
            <a:endParaRPr lang="en-IE" sz="1200" kern="1200" dirty="0">
              <a:solidFill>
                <a:schemeClr val="tx1"/>
              </a:solidFill>
              <a:effectLst/>
              <a:latin typeface="+mn-lt"/>
              <a:ea typeface="+mn-ea"/>
              <a:cs typeface="+mn-cs"/>
            </a:endParaRPr>
          </a:p>
          <a:p>
            <a:pPr algn="just">
              <a:lnSpc>
                <a:spcPct val="80000"/>
              </a:lnSpc>
            </a:pPr>
            <a:endParaRPr lang="en-GB" sz="800" u="none" dirty="0"/>
          </a:p>
          <a:p>
            <a:pPr marL="0" marR="0" indent="0" algn="just" defTabSz="914400" rtl="0" eaLnBrk="0" fontAlgn="base" latinLnBrk="0" hangingPunct="0">
              <a:lnSpc>
                <a:spcPct val="80000"/>
              </a:lnSpc>
              <a:spcBef>
                <a:spcPct val="30000"/>
              </a:spcBef>
              <a:spcAft>
                <a:spcPct val="0"/>
              </a:spcAft>
              <a:buClrTx/>
              <a:buSzTx/>
              <a:buFontTx/>
              <a:buNone/>
              <a:tabLst/>
              <a:defRPr/>
            </a:pPr>
            <a:r>
              <a:rPr lang="es-ES" sz="1200" u="none" kern="1200" dirty="0">
                <a:solidFill>
                  <a:schemeClr val="tx1"/>
                </a:solidFill>
                <a:effectLst/>
                <a:latin typeface="+mn-lt"/>
                <a:ea typeface="+mn-ea"/>
                <a:cs typeface="+mn-cs"/>
              </a:rPr>
              <a:t>El ejercicio trata sobre un medicamento que ha sido desarrollado por un equipo universitario de investigación. El producto es muy eficaz en el tratamiento de determinadas alergias. El equipo también ha diseñado un nebulizador con un diseño de boquilla especial para la aplicación nasal que permite una administración más efectiva y un sistema de bombeo mejorado que administra una dosis exacta y fija del producto.</a:t>
            </a:r>
            <a:endParaRPr lang="en-IE" sz="1200" u="none" kern="1200" dirty="0">
              <a:solidFill>
                <a:schemeClr val="tx1"/>
              </a:solidFill>
              <a:effectLst/>
              <a:latin typeface="+mn-lt"/>
              <a:ea typeface="+mn-ea"/>
              <a:cs typeface="+mn-cs"/>
            </a:endParaRPr>
          </a:p>
          <a:p>
            <a:pPr algn="just">
              <a:lnSpc>
                <a:spcPct val="80000"/>
              </a:lnSpc>
            </a:pPr>
            <a:endParaRPr lang="en-GB" sz="800" u="none" dirty="0"/>
          </a:p>
          <a:p>
            <a:pPr marL="0" marR="0" indent="0" algn="just" defTabSz="914400" rtl="0" eaLnBrk="0" fontAlgn="base" latinLnBrk="0" hangingPunct="0">
              <a:lnSpc>
                <a:spcPct val="80000"/>
              </a:lnSpc>
              <a:spcBef>
                <a:spcPct val="30000"/>
              </a:spcBef>
              <a:spcAft>
                <a:spcPct val="0"/>
              </a:spcAft>
              <a:buClrTx/>
              <a:buSzTx/>
              <a:buFontTx/>
              <a:buNone/>
              <a:tabLst/>
              <a:defRPr/>
            </a:pPr>
            <a:r>
              <a:rPr lang="es-ES" sz="1200" u="none" kern="1200" dirty="0">
                <a:solidFill>
                  <a:schemeClr val="tx1"/>
                </a:solidFill>
                <a:effectLst/>
                <a:latin typeface="+mn-lt"/>
                <a:ea typeface="+mn-ea"/>
                <a:cs typeface="+mn-cs"/>
              </a:rPr>
              <a:t>En colaboración con la empresa de ingeniería del parque tecnológico de la universidad, también han desarrollado un atractivo diseño para el envase del pulverizador.</a:t>
            </a:r>
            <a:endParaRPr lang="en-IE" sz="1200" u="none" kern="1200" dirty="0">
              <a:solidFill>
                <a:schemeClr val="tx1"/>
              </a:solidFill>
              <a:effectLst/>
              <a:latin typeface="+mn-lt"/>
              <a:ea typeface="+mn-ea"/>
              <a:cs typeface="+mn-cs"/>
            </a:endParaRPr>
          </a:p>
          <a:p>
            <a:pPr algn="just">
              <a:lnSpc>
                <a:spcPct val="80000"/>
              </a:lnSpc>
            </a:pPr>
            <a:endParaRPr lang="en-GB" sz="800" u="none" dirty="0"/>
          </a:p>
          <a:p>
            <a:pPr marL="0" marR="0" indent="0" algn="just" defTabSz="914400" rtl="0" eaLnBrk="0" fontAlgn="base" latinLnBrk="0" hangingPunct="0">
              <a:lnSpc>
                <a:spcPct val="80000"/>
              </a:lnSpc>
              <a:spcBef>
                <a:spcPct val="30000"/>
              </a:spcBef>
              <a:spcAft>
                <a:spcPct val="0"/>
              </a:spcAft>
              <a:buClrTx/>
              <a:buSzTx/>
              <a:buFontTx/>
              <a:buNone/>
              <a:tabLst/>
              <a:defRPr/>
            </a:pPr>
            <a:r>
              <a:rPr lang="es-ES" sz="1200" u="none" kern="1200" dirty="0">
                <a:solidFill>
                  <a:schemeClr val="tx1"/>
                </a:solidFill>
                <a:effectLst/>
                <a:latin typeface="+mn-lt"/>
                <a:ea typeface="+mn-ea"/>
                <a:cs typeface="+mn-cs"/>
              </a:rPr>
              <a:t>Junto con una agencia de publicidad han creado una denominación de marca, NEBU-ALLERG, un atractivo logotipo y un eslogan que reza «</a:t>
            </a:r>
            <a:r>
              <a:rPr lang="es-ES" sz="1200" u="none" kern="1200" dirty="0" err="1">
                <a:solidFill>
                  <a:schemeClr val="tx1"/>
                </a:solidFill>
                <a:effectLst/>
                <a:latin typeface="+mn-lt"/>
                <a:ea typeface="+mn-ea"/>
                <a:cs typeface="+mn-cs"/>
              </a:rPr>
              <a:t>Press</a:t>
            </a:r>
            <a:r>
              <a:rPr lang="es-ES" sz="1200" u="none" kern="1200" dirty="0">
                <a:solidFill>
                  <a:schemeClr val="tx1"/>
                </a:solidFill>
                <a:effectLst/>
                <a:latin typeface="+mn-lt"/>
                <a:ea typeface="+mn-ea"/>
                <a:cs typeface="+mn-cs"/>
              </a:rPr>
              <a:t> </a:t>
            </a:r>
            <a:r>
              <a:rPr lang="es-ES" sz="1200" u="none" kern="1200" dirty="0" err="1">
                <a:solidFill>
                  <a:schemeClr val="tx1"/>
                </a:solidFill>
                <a:effectLst/>
                <a:latin typeface="+mn-lt"/>
                <a:ea typeface="+mn-ea"/>
                <a:cs typeface="+mn-cs"/>
              </a:rPr>
              <a:t>green</a:t>
            </a:r>
            <a:r>
              <a:rPr lang="es-ES" sz="1200" u="none" kern="1200" dirty="0">
                <a:solidFill>
                  <a:schemeClr val="tx1"/>
                </a:solidFill>
                <a:effectLst/>
                <a:latin typeface="+mn-lt"/>
                <a:ea typeface="+mn-ea"/>
                <a:cs typeface="+mn-cs"/>
              </a:rPr>
              <a:t> </a:t>
            </a:r>
            <a:r>
              <a:rPr lang="es-ES" sz="1200" u="none" kern="1200" dirty="0" err="1">
                <a:solidFill>
                  <a:schemeClr val="tx1"/>
                </a:solidFill>
                <a:effectLst/>
                <a:latin typeface="+mn-lt"/>
                <a:ea typeface="+mn-ea"/>
                <a:cs typeface="+mn-cs"/>
              </a:rPr>
              <a:t>for</a:t>
            </a:r>
            <a:r>
              <a:rPr lang="es-ES" sz="1200" u="none" kern="1200" dirty="0">
                <a:solidFill>
                  <a:schemeClr val="tx1"/>
                </a:solidFill>
                <a:effectLst/>
                <a:latin typeface="+mn-lt"/>
                <a:ea typeface="+mn-ea"/>
                <a:cs typeface="+mn-cs"/>
              </a:rPr>
              <a:t> </a:t>
            </a:r>
            <a:r>
              <a:rPr lang="es-ES" sz="1200" u="none" kern="1200" dirty="0" err="1">
                <a:solidFill>
                  <a:schemeClr val="tx1"/>
                </a:solidFill>
                <a:effectLst/>
                <a:latin typeface="+mn-lt"/>
                <a:ea typeface="+mn-ea"/>
                <a:cs typeface="+mn-cs"/>
              </a:rPr>
              <a:t>go</a:t>
            </a:r>
            <a:r>
              <a:rPr lang="es-ES" sz="1200" u="none" kern="1200" dirty="0">
                <a:solidFill>
                  <a:schemeClr val="tx1"/>
                </a:solidFill>
                <a:effectLst/>
                <a:latin typeface="+mn-lt"/>
                <a:ea typeface="+mn-ea"/>
                <a:cs typeface="+mn-cs"/>
              </a:rPr>
              <a:t>!» (¡Dale al verde para empezar!). La agencia también planea diseñar un sitio web y material complementario  para dar apoyo a la campaña promocional.</a:t>
            </a:r>
            <a:endParaRPr lang="en-IE" sz="1200" u="none" kern="1200" dirty="0">
              <a:solidFill>
                <a:schemeClr val="tx1"/>
              </a:solidFill>
              <a:effectLst/>
              <a:latin typeface="+mn-lt"/>
              <a:ea typeface="+mn-ea"/>
              <a:cs typeface="+mn-cs"/>
            </a:endParaRPr>
          </a:p>
          <a:p>
            <a:pPr algn="just">
              <a:lnSpc>
                <a:spcPct val="80000"/>
              </a:lnSpc>
            </a:pPr>
            <a:endParaRPr lang="en-GB" sz="800" dirty="0"/>
          </a:p>
          <a:p>
            <a:pPr algn="just"/>
            <a:r>
              <a:rPr lang="es-ES" sz="1200" kern="1200" dirty="0">
                <a:solidFill>
                  <a:schemeClr val="tx1"/>
                </a:solidFill>
                <a:effectLst/>
                <a:latin typeface="+mn-lt"/>
                <a:ea typeface="+mn-ea"/>
                <a:cs typeface="+mn-cs"/>
              </a:rPr>
              <a:t>En los siguientes diez minutos, ustedes deberían:</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identificar los distintos elementos de PI en dicho proyecto;</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sugerir formas en que podrían protegerse; e</a:t>
            </a:r>
            <a:endParaRPr lang="en-IE" sz="1200" kern="1200" dirty="0">
              <a:solidFill>
                <a:schemeClr val="tx1"/>
              </a:solidFill>
              <a:effectLst/>
              <a:latin typeface="+mn-lt"/>
              <a:ea typeface="+mn-ea"/>
              <a:cs typeface="+mn-cs"/>
            </a:endParaRPr>
          </a:p>
          <a:p>
            <a:pPr marL="171450" lvl="0" indent="-171450" algn="just">
              <a:buFont typeface="Arial" panose="020B0604020202020204" pitchFamily="34" charset="0"/>
              <a:buChar char="•"/>
            </a:pPr>
            <a:r>
              <a:rPr lang="es-ES" sz="1200" kern="1200" dirty="0">
                <a:solidFill>
                  <a:schemeClr val="tx1"/>
                </a:solidFill>
                <a:effectLst/>
                <a:latin typeface="+mn-lt"/>
                <a:ea typeface="+mn-ea"/>
                <a:cs typeface="+mn-cs"/>
              </a:rPr>
              <a:t>identificar los posibles problemas contractuales que puedan plantearse.</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TextEdit="1"/>
          </p:cNvSpPr>
          <p:nvPr>
            <p:ph type="sldImg"/>
          </p:nvPr>
        </p:nvSpPr>
        <p:spPr bwMode="auto">
          <a:noFill/>
          <a:ln>
            <a:solidFill>
              <a:srgbClr val="000000"/>
            </a:solidFill>
            <a:miter lim="800000"/>
            <a:headEnd/>
            <a:tailEnd/>
          </a:ln>
        </p:spPr>
      </p:sp>
      <p:sp>
        <p:nvSpPr>
          <p:cNvPr id="284675" name="Rectangle 3"/>
          <p:cNvSpPr>
            <a:spLocks noGrp="1"/>
          </p:cNvSpPr>
          <p:nvPr>
            <p:ph type="body" idx="1"/>
          </p:nvPr>
        </p:nvSpPr>
        <p:spPr/>
        <p:txBody>
          <a:bodyPr/>
          <a:lstStyle/>
          <a:p>
            <a:r>
              <a:rPr lang="es-ES" sz="1200" kern="1200" dirty="0">
                <a:solidFill>
                  <a:schemeClr val="tx1"/>
                </a:solidFill>
                <a:effectLst/>
                <a:latin typeface="+mn-lt"/>
                <a:ea typeface="+mn-ea"/>
                <a:cs typeface="+mn-cs"/>
              </a:rPr>
              <a:t>A continuación, se indican algunos de los aspectos en los que deben centrarse.</a:t>
            </a:r>
            <a:endParaRPr lang="en-IE" sz="1200" kern="1200" dirty="0">
              <a:solidFill>
                <a:schemeClr val="tx1"/>
              </a:solidFill>
              <a:effectLst/>
              <a:latin typeface="+mn-lt"/>
              <a:ea typeface="+mn-ea"/>
              <a:cs typeface="+mn-cs"/>
            </a:endParaRPr>
          </a:p>
          <a:p>
            <a:pPr>
              <a:lnSpc>
                <a:spcPct val="80000"/>
              </a:lnSpc>
            </a:pPr>
            <a:endParaRPr lang="en-GB" sz="800" dirty="0"/>
          </a:p>
          <a:p>
            <a:pPr>
              <a:lnSpc>
                <a:spcPct val="80000"/>
              </a:lnSpc>
            </a:pPr>
            <a:endParaRPr lang="en-GB" sz="800" dirty="0"/>
          </a:p>
          <a:p>
            <a:pPr>
              <a:lnSpc>
                <a:spcPct val="80000"/>
              </a:lnSpc>
            </a:pPr>
            <a:endParaRPr lang="en-GB"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TextEdit="1"/>
          </p:cNvSpPr>
          <p:nvPr>
            <p:ph type="sldImg"/>
          </p:nvPr>
        </p:nvSpPr>
        <p:spPr bwMode="auto">
          <a:noFill/>
          <a:ln>
            <a:solidFill>
              <a:srgbClr val="000000"/>
            </a:solidFill>
            <a:miter lim="800000"/>
            <a:headEnd/>
            <a:tailEnd/>
          </a:ln>
        </p:spPr>
      </p:sp>
      <p:sp>
        <p:nvSpPr>
          <p:cNvPr id="286723" name="Rectangle 3"/>
          <p:cNvSpPr>
            <a:spLocks noGrp="1"/>
          </p:cNvSpPr>
          <p:nvPr>
            <p:ph type="body" idx="1"/>
          </p:nvPr>
        </p:nvSpPr>
        <p:spPr/>
        <p:txBody>
          <a:bodyPr/>
          <a:lstStyle/>
          <a:p>
            <a:r>
              <a:rPr lang="es-ES" sz="1200" kern="1200" dirty="0">
                <a:solidFill>
                  <a:schemeClr val="tx1"/>
                </a:solidFill>
                <a:effectLst/>
                <a:latin typeface="+mn-lt"/>
                <a:ea typeface="+mn-ea"/>
                <a:cs typeface="+mn-cs"/>
              </a:rPr>
              <a:t>En primer lugar, ¿cómo protegería el medicamento?</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¿Qué pasa con el proceso de fabricación «X»? </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la formulación?</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¿Qué pasa con el método de empleo del rociador para tratar las alergias?</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TextEdit="1"/>
          </p:cNvSpPr>
          <p:nvPr>
            <p:ph type="sldImg"/>
          </p:nvPr>
        </p:nvSpPr>
        <p:spPr bwMode="auto">
          <a:noFill/>
          <a:ln>
            <a:solidFill>
              <a:srgbClr val="000000"/>
            </a:solidFill>
            <a:miter lim="800000"/>
            <a:headEnd/>
            <a:tailEnd/>
          </a:ln>
        </p:spPr>
      </p:sp>
      <p:sp>
        <p:nvSpPr>
          <p:cNvPr id="288771" name="Rectangle 3"/>
          <p:cNvSpPr>
            <a:spLocks noGrp="1"/>
          </p:cNvSpPr>
          <p:nvPr>
            <p:ph type="body" idx="1"/>
          </p:nvPr>
        </p:nvSpPr>
        <p:spPr/>
        <p:txBody>
          <a:bodyPr/>
          <a:lstStyle/>
          <a:p>
            <a:r>
              <a:rPr lang="es-ES" sz="1200" kern="1200" dirty="0">
                <a:solidFill>
                  <a:schemeClr val="tx1"/>
                </a:solidFill>
                <a:effectLst/>
                <a:latin typeface="+mn-lt"/>
                <a:ea typeface="+mn-ea"/>
                <a:cs typeface="+mn-cs"/>
              </a:rPr>
              <a:t>¿Qué ocurre con la boquilla?</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con el sistema de bombeo?</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el envase del pulverizador?</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en último lugar: ¿quién es el titular de toda esta PI?</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TextEdit="1"/>
          </p:cNvSpPr>
          <p:nvPr>
            <p:ph type="sldImg"/>
          </p:nvPr>
        </p:nvSpPr>
        <p:spPr bwMode="auto">
          <a:noFill/>
          <a:ln>
            <a:solidFill>
              <a:srgbClr val="000000"/>
            </a:solidFill>
            <a:miter lim="800000"/>
            <a:headEnd/>
            <a:tailEnd/>
          </a:ln>
        </p:spPr>
      </p:sp>
      <p:sp>
        <p:nvSpPr>
          <p:cNvPr id="290819" name="Rectangle 3"/>
          <p:cNvSpPr>
            <a:spLocks noGrp="1"/>
          </p:cNvSpPr>
          <p:nvPr>
            <p:ph type="body" idx="1"/>
          </p:nvPr>
        </p:nvSpPr>
        <p:spPr/>
        <p:txBody>
          <a:bodyPr/>
          <a:lstStyle/>
          <a:p>
            <a:pPr algn="just"/>
            <a:r>
              <a:rPr lang="es-ES" sz="1200" kern="1200" dirty="0">
                <a:solidFill>
                  <a:schemeClr val="tx1"/>
                </a:solidFill>
                <a:effectLst/>
                <a:latin typeface="+mn-lt"/>
                <a:ea typeface="+mn-ea"/>
                <a:cs typeface="+mn-cs"/>
              </a:rPr>
              <a:t>¿Qué ocurre con la denominación de </a:t>
            </a:r>
            <a:r>
              <a:rPr lang="es-ES" dirty="0"/>
              <a:t>la </a:t>
            </a:r>
            <a:r>
              <a:rPr lang="es-ES" sz="1200" kern="1200" dirty="0">
                <a:solidFill>
                  <a:schemeClr val="tx1"/>
                </a:solidFill>
                <a:effectLst/>
                <a:latin typeface="+mn-lt"/>
                <a:ea typeface="+mn-ea"/>
                <a:cs typeface="+mn-cs"/>
              </a:rPr>
              <a:t>marca, el logotipo o el eslogan? Pueden obtenerse marcas registradas para todos ellos.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Por lo que a los materiales de publicidad se refiere, el texto y las obras artísticas para carteles, folletos, sintonías (</a:t>
            </a:r>
            <a:r>
              <a:rPr lang="es-ES" sz="1200" i="1" kern="1200" dirty="0">
                <a:solidFill>
                  <a:schemeClr val="tx1"/>
                </a:solidFill>
                <a:effectLst/>
                <a:latin typeface="+mn-lt"/>
                <a:ea typeface="+mn-ea"/>
                <a:cs typeface="+mn-cs"/>
              </a:rPr>
              <a:t>jingles</a:t>
            </a:r>
            <a:r>
              <a:rPr lang="es-ES" sz="1200" kern="1200" dirty="0">
                <a:solidFill>
                  <a:schemeClr val="tx1"/>
                </a:solidFill>
                <a:effectLst/>
                <a:latin typeface="+mn-lt"/>
                <a:ea typeface="+mn-ea"/>
                <a:cs typeface="+mn-cs"/>
              </a:rPr>
              <a:t>), anuncios de televisión y radio, y sitios web quedan todos cubiertos por los derechos de autor. Pero, atento: ¿quién es el titular de esta PI? La agencia de publicidad. Por tanto, debe tratar de que se transfieran dichos derechos.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¿Qué ocurre con los acuerdos de confidencialidad con la agencia? Esto es una buena idea, ya que protege contra las fugas de información comercialmente sensible como el precio, la estrategia de marketing, las fechas de lanzamiento, los datos técnicos, etc.</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Respecto</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del nombre de dominio, si NEBU-ALLERG se convierte en una marca registrada, permitirá una protección fuerte contra los </a:t>
            </a:r>
            <a:r>
              <a:rPr lang="es-ES" sz="1200" i="1" kern="1200" dirty="0" err="1">
                <a:solidFill>
                  <a:schemeClr val="tx1"/>
                </a:solidFill>
                <a:effectLst/>
                <a:latin typeface="+mn-lt"/>
                <a:ea typeface="+mn-ea"/>
                <a:cs typeface="+mn-cs"/>
              </a:rPr>
              <a:t>ciberocupas</a:t>
            </a:r>
            <a:r>
              <a:rPr lang="es-ES" sz="1200" kern="1200" dirty="0">
                <a:solidFill>
                  <a:schemeClr val="tx1"/>
                </a:solidFill>
                <a:effectLst/>
                <a:latin typeface="+mn-lt"/>
                <a:ea typeface="+mn-ea"/>
                <a:cs typeface="+mn-cs"/>
              </a:rPr>
              <a:t> que puedan registrar «</a:t>
            </a:r>
            <a:r>
              <a:rPr lang="es-ES" sz="1200" u="sng" kern="1200" dirty="0">
                <a:solidFill>
                  <a:schemeClr val="tx1"/>
                </a:solidFill>
                <a:effectLst/>
                <a:latin typeface="+mn-lt"/>
                <a:ea typeface="+mn-ea"/>
                <a:cs typeface="+mn-cs"/>
                <a:hlinkClick r:id="rId3"/>
              </a:rPr>
              <a:t>www.nebuallerg.com</a:t>
            </a:r>
            <a:r>
              <a:rPr lang="es-ES" sz="1200" kern="1200" dirty="0">
                <a:solidFill>
                  <a:schemeClr val="tx1"/>
                </a:solidFill>
                <a:effectLst/>
                <a:latin typeface="+mn-lt"/>
                <a:ea typeface="+mn-ea"/>
                <a:cs typeface="+mn-cs"/>
              </a:rPr>
              <a:t>» - sin guion - o «</a:t>
            </a:r>
            <a:r>
              <a:rPr lang="es-ES" sz="1200" u="sng" kern="1200" dirty="0">
                <a:solidFill>
                  <a:schemeClr val="tx1"/>
                </a:solidFill>
                <a:effectLst/>
                <a:latin typeface="+mn-lt"/>
                <a:ea typeface="+mn-ea"/>
                <a:cs typeface="+mn-cs"/>
                <a:hlinkClick r:id="rId4"/>
              </a:rPr>
              <a:t>www.nebu-allerg.eu</a:t>
            </a:r>
            <a:r>
              <a:rPr lang="es-ES" sz="1200" kern="1200" dirty="0">
                <a:solidFill>
                  <a:schemeClr val="tx1"/>
                </a:solidFill>
                <a:effectLst/>
                <a:latin typeface="+mn-lt"/>
                <a:ea typeface="+mn-ea"/>
                <a:cs typeface="+mn-cs"/>
              </a:rPr>
              <a:t>»  y otras variaciones.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Puesto que es bastante probable que los clientes pidan a su farmacéutico «ese medicamento contra la alergia con el botón verde», también sería una buena idea registrar «</a:t>
            </a:r>
            <a:r>
              <a:rPr lang="es-ES" sz="1200" u="sng" kern="1200" dirty="0">
                <a:solidFill>
                  <a:schemeClr val="tx1"/>
                </a:solidFill>
                <a:effectLst/>
                <a:latin typeface="+mn-lt"/>
                <a:ea typeface="+mn-ea"/>
                <a:cs typeface="+mn-cs"/>
                <a:hlinkClick r:id="rId5"/>
              </a:rPr>
              <a:t>www.thegreenbutton.com</a:t>
            </a:r>
            <a:r>
              <a:rPr lang="es-ES"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186371" name="Notizenplatzhalter 2"/>
          <p:cNvSpPr>
            <a:spLocks noGrp="1"/>
          </p:cNvSpPr>
          <p:nvPr>
            <p:ph type="body" idx="1"/>
          </p:nvPr>
        </p:nvSpPr>
        <p:spPr>
          <a:xfrm>
            <a:off x="484188" y="4504437"/>
            <a:ext cx="6178550" cy="5312599"/>
          </a:xfrm>
          <a:noFill/>
        </p:spPr>
        <p:txBody>
          <a:bodyPr lIns="95781" tIns="47890" rIns="95781" bIns="47890"/>
          <a:lstStyle/>
          <a:p>
            <a:r>
              <a:rPr lang="es-ES" sz="1200" kern="1200" dirty="0">
                <a:solidFill>
                  <a:schemeClr val="tx1"/>
                </a:solidFill>
                <a:effectLst/>
                <a:latin typeface="+mn-lt"/>
                <a:ea typeface="+mn-ea"/>
                <a:cs typeface="+mn-cs"/>
              </a:rPr>
              <a:t>La presente dispositiva muestra la amplia gama de derechos de propiedad intelectual que puede verse implicada en la protección de un único producto, en este caso, un teléfono móvil.</a:t>
            </a:r>
            <a:endParaRPr lang="en-IE" sz="1200" kern="1200" dirty="0">
              <a:solidFill>
                <a:schemeClr val="tx1"/>
              </a:solidFill>
              <a:effectLst/>
              <a:latin typeface="+mn-lt"/>
              <a:ea typeface="+mn-ea"/>
              <a:cs typeface="+mn-cs"/>
            </a:endParaRPr>
          </a:p>
        </p:txBody>
      </p:sp>
      <p:sp>
        <p:nvSpPr>
          <p:cNvPr id="186372"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6400C85E-9F6D-4777-A748-31AB5B8CD8FF}" type="slidenum">
              <a:rPr lang="de-DE" sz="1400"/>
              <a:pPr algn="r" defTabSz="915988"/>
              <a:t>5</a:t>
            </a:fld>
            <a:endParaRPr lang="de-DE"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TextEdit="1"/>
          </p:cNvSpPr>
          <p:nvPr>
            <p:ph type="sldImg"/>
          </p:nvPr>
        </p:nvSpPr>
        <p:spPr bwMode="auto">
          <a:noFill/>
          <a:ln>
            <a:solidFill>
              <a:srgbClr val="000000"/>
            </a:solidFill>
            <a:miter lim="800000"/>
            <a:headEnd/>
            <a:tailEnd/>
          </a:ln>
        </p:spPr>
      </p:sp>
      <p:sp>
        <p:nvSpPr>
          <p:cNvPr id="292867" name="Rectangle 3"/>
          <p:cNvSpPr>
            <a:spLocks noGrp="1"/>
          </p:cNvSpPr>
          <p:nvPr>
            <p:ph type="body" idx="1"/>
          </p:nvPr>
        </p:nvSpPr>
        <p:spPr/>
        <p:txBody>
          <a:bodyPr/>
          <a:lstStyle/>
          <a:p>
            <a:r>
              <a:rPr lang="es-ES" sz="1200" kern="1200" dirty="0">
                <a:solidFill>
                  <a:schemeClr val="tx1"/>
                </a:solidFill>
                <a:effectLst/>
                <a:latin typeface="+mn-lt"/>
                <a:ea typeface="+mn-ea"/>
                <a:cs typeface="+mn-cs"/>
              </a:rPr>
              <a:t>Entonces, ¿qué ocurre a continuación?</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necesario que compruebe que no ha reinventado tecnología que ya existe y que no está utilizando un nombre que </a:t>
            </a:r>
            <a:r>
              <a:rPr lang="es-ES" sz="1200" kern="1200">
                <a:solidFill>
                  <a:schemeClr val="tx1"/>
                </a:solidFill>
                <a:effectLst/>
                <a:latin typeface="+mn-lt"/>
                <a:ea typeface="+mn-ea"/>
                <a:cs typeface="+mn-cs"/>
              </a:rPr>
              <a:t>ya esté </a:t>
            </a:r>
            <a:r>
              <a:rPr lang="es-ES" sz="1200" kern="1200" dirty="0">
                <a:solidFill>
                  <a:schemeClr val="tx1"/>
                </a:solidFill>
                <a:effectLst/>
                <a:latin typeface="+mn-lt"/>
                <a:ea typeface="+mn-ea"/>
                <a:cs typeface="+mn-cs"/>
              </a:rPr>
              <a:t>registrado como marca.</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Puede comprobar esto a través de lo que llamamos una búsqueda.</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Puede realizar usted mismo, de forma gratuita,  una búsqueda inicial en línea, por ejemplo, en </a:t>
            </a:r>
            <a:r>
              <a:rPr lang="es-ES" sz="1200" kern="1200" dirty="0" err="1">
                <a:solidFill>
                  <a:schemeClr val="tx1"/>
                </a:solidFill>
                <a:effectLst/>
                <a:latin typeface="+mn-lt"/>
                <a:ea typeface="+mn-ea"/>
                <a:cs typeface="+mn-cs"/>
              </a:rPr>
              <a:t>Espacenet</a:t>
            </a:r>
            <a:r>
              <a:rPr lang="es-ES" sz="1200" kern="1200" dirty="0">
                <a:solidFill>
                  <a:schemeClr val="tx1"/>
                </a:solidFill>
                <a:effectLst/>
                <a:latin typeface="+mn-lt"/>
                <a:ea typeface="+mn-ea"/>
                <a:cs typeface="+mn-cs"/>
              </a:rPr>
              <a:t> o TMview.</a:t>
            </a:r>
          </a:p>
          <a:p>
            <a:endParaRPr lang="en-I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Aunque también puede buscar asesoramiento profesional para responder a las preguntas claves que se indican aquí.</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188419" name="Notizenplatzhalter 2"/>
          <p:cNvSpPr>
            <a:spLocks noGrp="1"/>
          </p:cNvSpPr>
          <p:nvPr>
            <p:ph type="body" idx="1"/>
          </p:nvPr>
        </p:nvSpPr>
        <p:spPr>
          <a:xfrm>
            <a:off x="484188" y="4504437"/>
            <a:ext cx="6178550" cy="5312599"/>
          </a:xfrm>
        </p:spPr>
        <p:txBody>
          <a:bodyPr lIns="95781" tIns="47890" rIns="95781" bIns="47890"/>
          <a:lstStyle/>
          <a:p>
            <a:pPr algn="just"/>
            <a:r>
              <a:rPr lang="es-ES" sz="1200" kern="1200" dirty="0">
                <a:solidFill>
                  <a:schemeClr val="tx1"/>
                </a:solidFill>
                <a:effectLst/>
                <a:latin typeface="+mn-lt"/>
                <a:ea typeface="+mn-ea"/>
                <a:cs typeface="+mn-cs"/>
              </a:rPr>
              <a:t>Sin la PI muchos proyectos innovadores no podrían dar beneficios, porque cualquier persona que lo deseara podría, simplemente, copiar los resultados. La presente diapositiva ofrece algunos ejemplos de empresas que utilizan la PI y cómo se benefician de la misma.</a:t>
            </a:r>
          </a:p>
          <a:p>
            <a:pPr algn="just"/>
            <a:endParaRPr lang="en-IE" sz="1200" kern="1200" dirty="0">
              <a:solidFill>
                <a:schemeClr val="tx1"/>
              </a:solidFill>
              <a:effectLst/>
              <a:latin typeface="+mn-lt"/>
              <a:ea typeface="+mn-ea"/>
              <a:cs typeface="+mn-cs"/>
            </a:endParaRPr>
          </a:p>
          <a:p>
            <a:pPr algn="just"/>
            <a:r>
              <a:rPr lang="es-ES" sz="1200" kern="1200" dirty="0" err="1">
                <a:solidFill>
                  <a:schemeClr val="tx1"/>
                </a:solidFill>
                <a:effectLst/>
                <a:latin typeface="+mn-lt"/>
                <a:ea typeface="+mn-ea"/>
                <a:cs typeface="+mn-cs"/>
              </a:rPr>
              <a:t>Sandvik</a:t>
            </a:r>
            <a:r>
              <a:rPr lang="es-ES" sz="1200" kern="1200" dirty="0">
                <a:solidFill>
                  <a:schemeClr val="tx1"/>
                </a:solidFill>
                <a:effectLst/>
                <a:latin typeface="+mn-lt"/>
                <a:ea typeface="+mn-ea"/>
                <a:cs typeface="+mn-cs"/>
              </a:rPr>
              <a:t> AB es un desarrollador y fabricante sueco de herramientas y maquinaria de alta tecnología, con 50 000 empleados en más de 130 países. En 2012, fue nombrada una de las 100 empresas más innovadoras del mundo. La empresa filial de </a:t>
            </a:r>
            <a:r>
              <a:rPr lang="es-ES" sz="1200" kern="1200" dirty="0" err="1">
                <a:solidFill>
                  <a:schemeClr val="tx1"/>
                </a:solidFill>
                <a:effectLst/>
                <a:latin typeface="+mn-lt"/>
                <a:ea typeface="+mn-ea"/>
                <a:cs typeface="+mn-cs"/>
              </a:rPr>
              <a:t>Sandvik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Sandvik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Intellectual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Property</a:t>
            </a:r>
            <a:r>
              <a:rPr lang="es-ES" sz="1200" kern="1200" dirty="0">
                <a:solidFill>
                  <a:schemeClr val="tx1"/>
                </a:solidFill>
                <a:effectLst/>
                <a:latin typeface="+mn-lt"/>
                <a:ea typeface="+mn-ea"/>
                <a:cs typeface="+mn-cs"/>
              </a:rPr>
              <a:t> AB, posee y gestiona la PI de la empresa, la cual incluye 8 000 patentes.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ARM Holdings es una empresa multinacional británica de semiconductores y </a:t>
            </a:r>
            <a:r>
              <a:rPr lang="es-ES" sz="1200" i="1" kern="1200" dirty="0">
                <a:solidFill>
                  <a:schemeClr val="tx1"/>
                </a:solidFill>
                <a:effectLst/>
                <a:latin typeface="+mn-lt"/>
                <a:ea typeface="+mn-ea"/>
                <a:cs typeface="+mn-cs"/>
              </a:rPr>
              <a:t>software</a:t>
            </a:r>
            <a:r>
              <a:rPr lang="es-ES" sz="1200" kern="1200" dirty="0">
                <a:solidFill>
                  <a:schemeClr val="tx1"/>
                </a:solidFill>
                <a:effectLst/>
                <a:latin typeface="+mn-lt"/>
                <a:ea typeface="+mn-ea"/>
                <a:cs typeface="+mn-cs"/>
              </a:rPr>
              <a:t> que obtiene ganancias de la emisión de licencias de derechos de autor de microprocesadores eficientes energéticamente, que desarrolla pero que no fabrica.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W.L. Gore &amp; </a:t>
            </a:r>
            <a:r>
              <a:rPr lang="es-ES" sz="1200" kern="1200" dirty="0" err="1">
                <a:solidFill>
                  <a:schemeClr val="tx1"/>
                </a:solidFill>
                <a:effectLst/>
                <a:latin typeface="+mn-lt"/>
                <a:ea typeface="+mn-ea"/>
                <a:cs typeface="+mn-cs"/>
              </a:rPr>
              <a:t>Associates</a:t>
            </a:r>
            <a:r>
              <a:rPr lang="es-ES" sz="1200" kern="1200" dirty="0">
                <a:solidFill>
                  <a:schemeClr val="tx1"/>
                </a:solidFill>
                <a:effectLst/>
                <a:latin typeface="+mn-lt"/>
                <a:ea typeface="+mn-ea"/>
                <a:cs typeface="+mn-cs"/>
              </a:rPr>
              <a:t> fue fundada por la familia Gore en 1958. La empresa desarrolló productos de alta tecnología basados en un nuevo polímero increíblemente versátil. Basándose en una patente de una tecnología de membrana, Gore desarrolló un tejido especial transpirable (conocido bajo la marca GORE-TEX®) que es tanto impermeable como resistente al viento. Con más de 9 500 empleados, también ha registrado como marca la frase «</a:t>
            </a:r>
            <a:r>
              <a:rPr lang="es-ES" sz="1200" kern="1200" dirty="0" err="1">
                <a:solidFill>
                  <a:schemeClr val="tx1"/>
                </a:solidFill>
                <a:effectLst/>
                <a:latin typeface="+mn-lt"/>
                <a:ea typeface="+mn-ea"/>
                <a:cs typeface="+mn-cs"/>
              </a:rPr>
              <a:t>Guaranteed</a:t>
            </a:r>
            <a:r>
              <a:rPr lang="es-ES" sz="1200" kern="1200" dirty="0">
                <a:solidFill>
                  <a:schemeClr val="tx1"/>
                </a:solidFill>
                <a:effectLst/>
                <a:latin typeface="+mn-lt"/>
                <a:ea typeface="+mn-ea"/>
                <a:cs typeface="+mn-cs"/>
              </a:rPr>
              <a:t> to </a:t>
            </a:r>
            <a:r>
              <a:rPr lang="es-ES" sz="1200" kern="1200" dirty="0" err="1">
                <a:solidFill>
                  <a:schemeClr val="tx1"/>
                </a:solidFill>
                <a:effectLst/>
                <a:latin typeface="+mn-lt"/>
                <a:ea typeface="+mn-ea"/>
                <a:cs typeface="+mn-cs"/>
              </a:rPr>
              <a:t>Keep</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Dry</a:t>
            </a:r>
            <a:r>
              <a:rPr lang="es-ES" sz="1200" kern="1200" dirty="0">
                <a:solidFill>
                  <a:schemeClr val="tx1"/>
                </a:solidFill>
                <a:effectLst/>
                <a:latin typeface="+mn-lt"/>
                <a:ea typeface="+mn-ea"/>
                <a:cs typeface="+mn-cs"/>
              </a:rPr>
              <a:t>®» en los Estados Unidos.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laboratorios Dolby utilizan una combinación de patentes para proteger su tecnología de reducción de ruido así como las marcas asociadas. Fundada en 1965, es una empresa de alta tecnología que cuenta con más de 2 800 patentes concedidas y otras 2 700 patentes que están pendientes. Posee más de 990 marcas en todo el mundo. Los licenciatarios están obligados a utilizar la marca Dolby en cada producto que incluya la tecnología Dolby. Aproximadamente el 86 % de los beneficios de la empresa procede de la concesión de licencias de su tecnología.</a:t>
            </a:r>
            <a:endParaRPr lang="en-IE" sz="1200" kern="1200" dirty="0">
              <a:solidFill>
                <a:schemeClr val="tx1"/>
              </a:solidFill>
              <a:effectLst/>
              <a:latin typeface="+mn-lt"/>
              <a:ea typeface="+mn-ea"/>
              <a:cs typeface="+mn-cs"/>
            </a:endParaRPr>
          </a:p>
          <a:p>
            <a:pPr eaLnBrk="1" hangingPunct="1">
              <a:buFontTx/>
              <a:buChar char="-"/>
            </a:pPr>
            <a:endParaRPr lang="en-GB" dirty="0"/>
          </a:p>
          <a:p>
            <a:pPr eaLnBrk="1" hangingPunct="1"/>
            <a:endParaRPr lang="en-GB" dirty="0"/>
          </a:p>
          <a:p>
            <a:pPr eaLnBrk="1" hangingPunct="1">
              <a:buFontTx/>
              <a:buChar char="-"/>
            </a:pPr>
            <a:endParaRPr lang="en-GB" dirty="0"/>
          </a:p>
        </p:txBody>
      </p:sp>
      <p:sp>
        <p:nvSpPr>
          <p:cNvPr id="188420"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4C007FE4-371D-491E-93C4-39081EB9198A}" type="slidenum">
              <a:rPr lang="de-DE" sz="1400"/>
              <a:pPr algn="r" defTabSz="915988"/>
              <a:t>6</a:t>
            </a:fld>
            <a:endParaRPr lang="de-DE"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190467" name="Notizenplatzhalter 2"/>
          <p:cNvSpPr>
            <a:spLocks noGrp="1"/>
          </p:cNvSpPr>
          <p:nvPr>
            <p:ph type="body" idx="1"/>
          </p:nvPr>
        </p:nvSpPr>
        <p:spPr>
          <a:xfrm>
            <a:off x="484188" y="4504437"/>
            <a:ext cx="6178550" cy="5312599"/>
          </a:xfrm>
        </p:spPr>
        <p:txBody>
          <a:bodyPr lIns="95781" tIns="47890" rIns="95781" bIns="47890"/>
          <a:lstStyle/>
          <a:p>
            <a:pPr algn="just"/>
            <a:r>
              <a:rPr lang="es-ES" sz="1200" kern="1200" dirty="0">
                <a:solidFill>
                  <a:schemeClr val="tx1"/>
                </a:solidFill>
                <a:effectLst/>
                <a:latin typeface="+mn-lt"/>
                <a:ea typeface="+mn-ea"/>
                <a:cs typeface="+mn-cs"/>
              </a:rPr>
              <a:t>El sistema operativo LINUX y otros programas informáticos de fuente abierta pueden utilizarse de forma gratuita, aunque los usuarios deben aceptar la Licencia Pública General (GPL, General </a:t>
            </a:r>
            <a:r>
              <a:rPr lang="es-ES" sz="1200" kern="1200" dirty="0" err="1">
                <a:solidFill>
                  <a:schemeClr val="tx1"/>
                </a:solidFill>
                <a:effectLst/>
                <a:latin typeface="+mn-lt"/>
                <a:ea typeface="+mn-ea"/>
                <a:cs typeface="+mn-cs"/>
              </a:rPr>
              <a:t>Public</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License</a:t>
            </a:r>
            <a:r>
              <a:rPr lang="es-ES" sz="1200" kern="1200" dirty="0">
                <a:solidFill>
                  <a:schemeClr val="tx1"/>
                </a:solidFill>
                <a:effectLst/>
                <a:latin typeface="+mn-lt"/>
                <a:ea typeface="+mn-ea"/>
                <a:cs typeface="+mn-cs"/>
              </a:rPr>
              <a:t>), la cual incluye un acuerdo para incorporar, asimismo, todas las mejoras dentro de dicho GPL.</a:t>
            </a:r>
          </a:p>
          <a:p>
            <a:pPr algn="just"/>
            <a:endParaRPr lang="en-IE" sz="1200" kern="1200" dirty="0">
              <a:solidFill>
                <a:schemeClr val="tx1"/>
              </a:solidFill>
              <a:effectLst/>
              <a:latin typeface="+mn-lt"/>
              <a:ea typeface="+mn-ea"/>
              <a:cs typeface="+mn-cs"/>
            </a:endParaRPr>
          </a:p>
          <a:p>
            <a:pPr algn="just"/>
            <a:r>
              <a:rPr lang="es-ES" sz="1200" i="1" kern="1200" dirty="0" err="1">
                <a:solidFill>
                  <a:schemeClr val="tx1"/>
                </a:solidFill>
                <a:effectLst/>
                <a:latin typeface="+mn-lt"/>
                <a:ea typeface="+mn-ea"/>
                <a:cs typeface="+mn-cs"/>
              </a:rPr>
              <a:t>Creative</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Commons</a:t>
            </a:r>
            <a:r>
              <a:rPr lang="es-ES" sz="1200" i="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una colección de muestras de licencias para libros, programas informáticos, fotografías, etc. Los autores pueden conceder el uso gratuito, aunque pueden exigir, por ejemplo, que se indique su nombre o que se utilicen con fines no comerciales.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Tanto </a:t>
            </a:r>
            <a:r>
              <a:rPr lang="es-ES" sz="1200" kern="1200" dirty="0" err="1">
                <a:solidFill>
                  <a:schemeClr val="tx1"/>
                </a:solidFill>
                <a:effectLst/>
                <a:latin typeface="+mn-lt"/>
                <a:ea typeface="+mn-ea"/>
                <a:cs typeface="+mn-cs"/>
              </a:rPr>
              <a:t>Fairtrade</a:t>
            </a:r>
            <a:r>
              <a:rPr lang="es-ES" sz="1200" kern="1200" dirty="0">
                <a:solidFill>
                  <a:schemeClr val="tx1"/>
                </a:solidFill>
                <a:effectLst/>
                <a:latin typeface="+mn-lt"/>
                <a:ea typeface="+mn-ea"/>
                <a:cs typeface="+mn-cs"/>
              </a:rPr>
              <a:t> International, que realiza campañas para productos de comercio justo como el café, como el </a:t>
            </a:r>
            <a:r>
              <a:rPr lang="es-ES" sz="1200" kern="1200" dirty="0" err="1">
                <a:solidFill>
                  <a:schemeClr val="tx1"/>
                </a:solidFill>
                <a:effectLst/>
                <a:latin typeface="+mn-lt"/>
                <a:ea typeface="+mn-ea"/>
                <a:cs typeface="+mn-cs"/>
              </a:rPr>
              <a:t>Forest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Stewardship</a:t>
            </a:r>
            <a:r>
              <a:rPr lang="es-ES" sz="1200" kern="1200" dirty="0">
                <a:solidFill>
                  <a:schemeClr val="tx1"/>
                </a:solidFill>
                <a:effectLst/>
                <a:latin typeface="+mn-lt"/>
                <a:ea typeface="+mn-ea"/>
                <a:cs typeface="+mn-cs"/>
              </a:rPr>
              <a:t> Council, se gestionan para el beneficio público en lugar de para obtener beneficios. Conceden licencias de sus marcas, incluidas FAIRTRADE y FSC, únicamente a aquellas empresas que cumplan determinados criterios medioambientales o morales. El uso sin licencia de dichas marcas puede evitarse a través del sistema de la PI. </a:t>
            </a:r>
            <a:endParaRPr lang="en-IE" sz="1200" kern="1200" dirty="0">
              <a:solidFill>
                <a:schemeClr val="tx1"/>
              </a:solidFill>
              <a:effectLst/>
              <a:latin typeface="+mn-lt"/>
              <a:ea typeface="+mn-ea"/>
              <a:cs typeface="+mn-cs"/>
            </a:endParaRPr>
          </a:p>
        </p:txBody>
      </p:sp>
      <p:sp>
        <p:nvSpPr>
          <p:cNvPr id="190468"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44AB2C82-3598-4B89-BE09-E9F896FD9A25}" type="slidenum">
              <a:rPr lang="de-DE" sz="1400"/>
              <a:pPr algn="r" defTabSz="915988"/>
              <a:t>7</a:t>
            </a:fld>
            <a:endParaRPr lang="de-DE"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20174BA2-8DB4-4F25-B77C-FAC02B21BC0B}" type="slidenum">
              <a:rPr lang="en-GB"/>
              <a:pPr/>
              <a:t>8</a:t>
            </a:fld>
            <a:endParaRPr lang="en-GB"/>
          </a:p>
        </p:txBody>
      </p:sp>
      <p:sp>
        <p:nvSpPr>
          <p:cNvPr id="57347" name="Rectangle 7"/>
          <p:cNvSpPr txBox="1">
            <a:spLocks noGrp="1" noChangeArrowheads="1"/>
          </p:cNvSpPr>
          <p:nvPr/>
        </p:nvSpPr>
        <p:spPr bwMode="auto">
          <a:xfrm>
            <a:off x="4024313" y="9721771"/>
            <a:ext cx="3078162" cy="511254"/>
          </a:xfrm>
          <a:prstGeom prst="rect">
            <a:avLst/>
          </a:prstGeom>
          <a:noFill/>
          <a:ln w="9525">
            <a:noFill/>
            <a:miter lim="800000"/>
            <a:headEnd/>
            <a:tailEnd/>
          </a:ln>
        </p:spPr>
        <p:txBody>
          <a:bodyPr lIns="94737" tIns="47368" rIns="94737" bIns="47368" anchor="b"/>
          <a:lstStyle/>
          <a:p>
            <a:pPr algn="r" defTabSz="946150" eaLnBrk="0" hangingPunct="0"/>
            <a:fld id="{CBA6291D-9FDD-43FA-BE71-278B16FE5126}" type="slidenum">
              <a:rPr lang="en-US" sz="1300">
                <a:latin typeface="Times" pitchFamily="18" charset="0"/>
              </a:rPr>
              <a:pPr algn="r" defTabSz="946150" eaLnBrk="0" hangingPunct="0"/>
              <a:t>8</a:t>
            </a:fld>
            <a:endParaRPr lang="en-US" sz="1300">
              <a:latin typeface="Times" pitchFamily="18" charset="0"/>
            </a:endParaRPr>
          </a:p>
        </p:txBody>
      </p:sp>
      <p:sp>
        <p:nvSpPr>
          <p:cNvPr id="57348" name="Rectangle 2"/>
          <p:cNvSpPr>
            <a:spLocks noGrp="1" noRot="1" noChangeAspect="1" noChangeArrowheads="1" noTextEdit="1"/>
          </p:cNvSpPr>
          <p:nvPr>
            <p:ph type="sldImg"/>
          </p:nvPr>
        </p:nvSpPr>
        <p:spPr bwMode="auto">
          <a:xfrm>
            <a:off x="996950" y="769938"/>
            <a:ext cx="5114925" cy="3835400"/>
          </a:xfrm>
          <a:noFill/>
          <a:ln>
            <a:solidFill>
              <a:srgbClr val="000000"/>
            </a:solidFill>
            <a:miter lim="800000"/>
            <a:headEnd/>
            <a:tailEnd/>
          </a:ln>
        </p:spPr>
      </p:sp>
      <p:sp>
        <p:nvSpPr>
          <p:cNvPr id="57349" name="Rectangle 3"/>
          <p:cNvSpPr>
            <a:spLocks noGrp="1" noChangeArrowheads="1"/>
          </p:cNvSpPr>
          <p:nvPr>
            <p:ph type="body" idx="1"/>
          </p:nvPr>
        </p:nvSpPr>
        <p:spPr>
          <a:xfrm>
            <a:off x="946151" y="4860092"/>
            <a:ext cx="5210175" cy="4602876"/>
          </a:xfrm>
          <a:noFill/>
        </p:spPr>
        <p:txBody>
          <a:bodyPr lIns="94737" tIns="47368" rIns="94737" bIns="47368"/>
          <a:lstStyle/>
          <a:p>
            <a:pPr algn="just"/>
            <a:r>
              <a:rPr lang="es-ES" sz="1200" kern="1200" dirty="0">
                <a:solidFill>
                  <a:schemeClr val="tx1"/>
                </a:solidFill>
                <a:effectLst/>
                <a:latin typeface="+mn-lt"/>
                <a:ea typeface="+mn-ea"/>
                <a:cs typeface="+mn-cs"/>
              </a:rPr>
              <a:t>Siempre que un nuevo producto tiene éxito en el mercado, es muy probable que los competidores intenten fabricar productos similares o idénticos.</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Es probable que el innovador haya invertido de forma significativa en el desarrollo del nuevo producto, estableciendo la cadena de suministro para la producción, desarrollando de campañas de marketing y encontrando distribuidores.</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Los competidores se benefician de estos esfuerzos. Tienen un mayor acceso al mercado, una mejor conexión con los distribuidores y acceso a recursos primarios más baratos. Como resultado de ello, pueden ofrecer sus productos a un precio más barato.</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Por ello, los innovadores se ven sometidos a una gran presión y pueden verse expulsados del negocio, mientras que los competidores se aprovechan de su creatividad.</a:t>
            </a:r>
            <a:endParaRPr lang="en-IE"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El sistema de PI interviene en ese caso para ayudar a que los innovadores protejan sus invenciones, dibujos o modelos, marcas, obras artísticas, etc. </a:t>
            </a:r>
            <a:r>
              <a:rPr lang="es-ES" dirty="0"/>
              <a:t>Les ofrece</a:t>
            </a:r>
            <a:r>
              <a:rPr lang="es-ES" baseline="0" dirty="0"/>
              <a:t> la propiedad sobre su obra </a:t>
            </a:r>
            <a:r>
              <a:rPr lang="es-ES" dirty="0"/>
              <a:t>y los derechos a excluir a los competidores de la producción, la importación o la venta de mercancías</a:t>
            </a:r>
            <a:r>
              <a:rPr lang="es-ES" baseline="0" dirty="0"/>
              <a:t> </a:t>
            </a:r>
            <a:r>
              <a:rPr lang="es-ES" dirty="0"/>
              <a:t>litigiosas.</a:t>
            </a:r>
            <a:endParaRPr lang="en-IE" sz="1200" kern="1200" dirty="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bildplatzhalter 1"/>
          <p:cNvSpPr>
            <a:spLocks noGrp="1" noRot="1" noChangeAspect="1" noTextEdit="1"/>
          </p:cNvSpPr>
          <p:nvPr>
            <p:ph type="sldImg"/>
          </p:nvPr>
        </p:nvSpPr>
        <p:spPr bwMode="auto">
          <a:xfrm>
            <a:off x="995363" y="530225"/>
            <a:ext cx="5113337" cy="3835400"/>
          </a:xfrm>
          <a:noFill/>
          <a:ln>
            <a:solidFill>
              <a:srgbClr val="000000"/>
            </a:solidFill>
            <a:miter lim="800000"/>
            <a:headEnd/>
            <a:tailEnd/>
          </a:ln>
        </p:spPr>
      </p:sp>
      <p:sp>
        <p:nvSpPr>
          <p:cNvPr id="192515" name="Notizenplatzhalter 2"/>
          <p:cNvSpPr>
            <a:spLocks noGrp="1"/>
          </p:cNvSpPr>
          <p:nvPr>
            <p:ph type="body" idx="1"/>
          </p:nvPr>
        </p:nvSpPr>
        <p:spPr>
          <a:xfrm>
            <a:off x="484188" y="4504437"/>
            <a:ext cx="6178550" cy="5312599"/>
          </a:xfrm>
        </p:spPr>
        <p:txBody>
          <a:bodyPr lIns="95781" tIns="47890" rIns="95781" bIns="47890"/>
          <a:lstStyle/>
          <a:p>
            <a:pPr algn="just"/>
            <a:r>
              <a:rPr lang="es-ES" sz="1200" kern="1200" dirty="0">
                <a:solidFill>
                  <a:schemeClr val="tx1"/>
                </a:solidFill>
                <a:effectLst/>
                <a:latin typeface="+mn-lt"/>
                <a:ea typeface="+mn-ea"/>
                <a:cs typeface="+mn-cs"/>
              </a:rPr>
              <a:t>A continuación, se incluyen algunos ejemplos de propiedad intelectual valiosa.</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Según las empresas de investigación de mercado, la marca Coca-Cola tiene un valor de cerca de 58 700 millones EUR (78 400 millones USD).</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Entre su lanzamiento en 2007 y 2013, se vendieron más de 100 millones de unidades del reproductor de música Apple iPod </a:t>
            </a:r>
            <a:r>
              <a:rPr lang="es-ES" sz="1200" kern="1200" dirty="0" err="1">
                <a:solidFill>
                  <a:schemeClr val="tx1"/>
                </a:solidFill>
                <a:effectLst/>
                <a:latin typeface="+mn-lt"/>
                <a:ea typeface="+mn-ea"/>
                <a:cs typeface="+mn-cs"/>
              </a:rPr>
              <a:t>touch</a:t>
            </a:r>
            <a:r>
              <a:rPr lang="es-ES" sz="1200" kern="1200" dirty="0">
                <a:solidFill>
                  <a:schemeClr val="tx1"/>
                </a:solidFill>
                <a:effectLst/>
                <a:latin typeface="+mn-lt"/>
                <a:ea typeface="+mn-ea"/>
                <a:cs typeface="+mn-cs"/>
              </a:rPr>
              <a:t>. iPod está protegido por marcas, dibujos y modelos registrados y patentes para la interfaz de usuario.</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La autora de Harry Potter, J.K. Rowling, transformó su imaginación en el equivalente a 22 000 kg de oro, una verdadera magia en el ámbito de la PI. Ganó 910 millones USD, aproximadamente mil millones de dólares, o cerca de 681 millones EUR, gracias a sus derechos de autor. Se ha estimado que la marca Harry Potter vale 15 000 millones USD (13 200 millones EUR).</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En 1991, Kodak tuvo que pagar 692 millones EUR (925 millones USD) a Polaroid por haber utilizado, ilegalmente, las invenciones patentadas por Polaroid para cámaras instantáneas.</a:t>
            </a:r>
          </a:p>
          <a:p>
            <a:pPr algn="just"/>
            <a:endParaRPr lang="en-IE" sz="1200" kern="1200" dirty="0">
              <a:solidFill>
                <a:schemeClr val="tx1"/>
              </a:solidFill>
              <a:effectLst/>
              <a:latin typeface="+mn-lt"/>
              <a:ea typeface="+mn-ea"/>
              <a:cs typeface="+mn-cs"/>
            </a:endParaRPr>
          </a:p>
          <a:p>
            <a:pPr algn="just"/>
            <a:r>
              <a:rPr lang="es-ES" sz="1200" kern="1200" dirty="0">
                <a:solidFill>
                  <a:schemeClr val="tx1"/>
                </a:solidFill>
                <a:effectLst/>
                <a:latin typeface="+mn-lt"/>
                <a:ea typeface="+mn-ea"/>
                <a:cs typeface="+mn-cs"/>
              </a:rPr>
              <a:t>También en dicho año, la empresa biotecnológica </a:t>
            </a:r>
            <a:r>
              <a:rPr lang="es-ES" sz="1200" kern="1200" dirty="0" err="1">
                <a:solidFill>
                  <a:schemeClr val="tx1"/>
                </a:solidFill>
                <a:effectLst/>
                <a:latin typeface="+mn-lt"/>
                <a:ea typeface="+mn-ea"/>
                <a:cs typeface="+mn-cs"/>
              </a:rPr>
              <a:t>Cetus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Corporation</a:t>
            </a:r>
            <a:r>
              <a:rPr lang="es-ES" sz="1200" kern="1200" dirty="0">
                <a:solidFill>
                  <a:schemeClr val="tx1"/>
                </a:solidFill>
                <a:effectLst/>
                <a:latin typeface="+mn-lt"/>
                <a:ea typeface="+mn-ea"/>
                <a:cs typeface="+mn-cs"/>
              </a:rPr>
              <a:t> vendió los derechos de las patentes de la «PCR» para el proceso de copiado del ADN a Hoffman-La Roche por 300 millones USD (225 millones EUR). </a:t>
            </a:r>
            <a:r>
              <a:rPr lang="es-ES" sz="1200" kern="1200" dirty="0" err="1">
                <a:solidFill>
                  <a:schemeClr val="tx1"/>
                </a:solidFill>
                <a:effectLst/>
                <a:latin typeface="+mn-lt"/>
                <a:ea typeface="+mn-ea"/>
                <a:cs typeface="+mn-cs"/>
              </a:rPr>
              <a:t>Kary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Mullis</a:t>
            </a:r>
            <a:r>
              <a:rPr lang="es-ES" sz="1200" kern="1200" dirty="0">
                <a:solidFill>
                  <a:schemeClr val="tx1"/>
                </a:solidFill>
                <a:effectLst/>
                <a:latin typeface="+mn-lt"/>
                <a:ea typeface="+mn-ea"/>
                <a:cs typeface="+mn-cs"/>
              </a:rPr>
              <a:t>, que desarrolló la «PCR», fue galardonado con el Premio Nobel de Química en 1993.</a:t>
            </a:r>
            <a:endParaRPr lang="en-IE" sz="1200" kern="1200" dirty="0">
              <a:solidFill>
                <a:schemeClr val="tx1"/>
              </a:solidFill>
              <a:effectLst/>
              <a:latin typeface="+mn-lt"/>
              <a:ea typeface="+mn-ea"/>
              <a:cs typeface="+mn-cs"/>
            </a:endParaRPr>
          </a:p>
        </p:txBody>
      </p:sp>
      <p:sp>
        <p:nvSpPr>
          <p:cNvPr id="192516" name="Foliennummernplatzhalter 3"/>
          <p:cNvSpPr txBox="1">
            <a:spLocks noGrp="1"/>
          </p:cNvSpPr>
          <p:nvPr/>
        </p:nvSpPr>
        <p:spPr bwMode="auto">
          <a:xfrm>
            <a:off x="4022726" y="9721771"/>
            <a:ext cx="3078163" cy="509666"/>
          </a:xfrm>
          <a:prstGeom prst="rect">
            <a:avLst/>
          </a:prstGeom>
          <a:noFill/>
          <a:ln w="9525">
            <a:noFill/>
            <a:miter lim="800000"/>
            <a:headEnd/>
            <a:tailEnd/>
          </a:ln>
        </p:spPr>
        <p:txBody>
          <a:bodyPr lIns="95781" tIns="47890" rIns="95781" bIns="47890" anchor="b"/>
          <a:lstStyle/>
          <a:p>
            <a:pPr algn="r" defTabSz="915988"/>
            <a:fld id="{8F03F910-12FD-4094-8CD6-339C4053FC25}" type="slidenum">
              <a:rPr lang="de-DE" sz="1400"/>
              <a:pPr algn="r" defTabSz="915988"/>
              <a:t>9</a:t>
            </a:fld>
            <a:endParaRPr lang="de-DE" sz="14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EPO">
    <p:spTree>
      <p:nvGrpSpPr>
        <p:cNvPr id="1" name=""/>
        <p:cNvGrpSpPr/>
        <p:nvPr/>
      </p:nvGrpSpPr>
      <p:grpSpPr>
        <a:xfrm>
          <a:off x="0" y="0"/>
          <a:ext cx="0" cy="0"/>
          <a:chOff x="0" y="0"/>
          <a:chExt cx="0" cy="0"/>
        </a:xfrm>
      </p:grpSpPr>
      <p:sp>
        <p:nvSpPr>
          <p:cNvPr id="3" name="Rectangle 14"/>
          <p:cNvSpPr>
            <a:spLocks noChangeArrowheads="1"/>
          </p:cNvSpPr>
          <p:nvPr/>
        </p:nvSpPr>
        <p:spPr bwMode="auto">
          <a:xfrm>
            <a:off x="0" y="6021388"/>
            <a:ext cx="9144000" cy="836612"/>
          </a:xfrm>
          <a:prstGeom prst="rect">
            <a:avLst/>
          </a:prstGeom>
          <a:solidFill>
            <a:schemeClr val="tx1"/>
          </a:solidFill>
          <a:ln>
            <a:noFill/>
          </a:ln>
          <a:effectLst/>
        </p:spPr>
        <p:txBody>
          <a:bodyPr wrap="none" anchor="ctr"/>
          <a:lstStyle/>
          <a:p>
            <a:pPr>
              <a:defRPr/>
            </a:pPr>
            <a:endParaRPr lang="en-GB"/>
          </a:p>
        </p:txBody>
      </p:sp>
      <p:pic>
        <p:nvPicPr>
          <p:cNvPr id="4" name="Picture 9" descr="EPO_rgb_300dpi"/>
          <p:cNvPicPr>
            <a:picLocks noChangeAspect="1" noChangeArrowheads="1"/>
          </p:cNvPicPr>
          <p:nvPr/>
        </p:nvPicPr>
        <p:blipFill>
          <a:blip r:embed="rId2"/>
          <a:srcRect/>
          <a:stretch>
            <a:fillRect/>
          </a:stretch>
        </p:blipFill>
        <p:spPr bwMode="auto">
          <a:xfrm>
            <a:off x="1836738" y="188913"/>
            <a:ext cx="1166812" cy="584200"/>
          </a:xfrm>
          <a:prstGeom prst="rect">
            <a:avLst/>
          </a:prstGeom>
          <a:noFill/>
          <a:ln w="9525">
            <a:noFill/>
            <a:miter lim="800000"/>
            <a:headEnd/>
            <a:tailEnd/>
          </a:ln>
        </p:spPr>
      </p:pic>
      <p:sp>
        <p:nvSpPr>
          <p:cNvPr id="4098" name="Rectangle 2"/>
          <p:cNvSpPr>
            <a:spLocks noGrp="1" noChangeArrowheads="1"/>
          </p:cNvSpPr>
          <p:nvPr>
            <p:ph type="ctrTitle"/>
          </p:nvPr>
        </p:nvSpPr>
        <p:spPr>
          <a:xfrm>
            <a:off x="611188" y="1881188"/>
            <a:ext cx="7921625" cy="3095625"/>
          </a:xfrm>
        </p:spPr>
        <p:txBody>
          <a:bodyPr anchor="ctr" anchorCtr="1"/>
          <a:lstStyle>
            <a:lvl1pPr algn="ctr">
              <a:defRPr sz="3600">
                <a:solidFill>
                  <a:schemeClr val="tx1"/>
                </a:solidFill>
              </a:defRPr>
            </a:lvl1pPr>
          </a:lstStyle>
          <a:p>
            <a:pPr lvl="0"/>
            <a:r>
              <a:rPr lang="en-US" noProof="0"/>
              <a:t>Click to edit Master title style</a:t>
            </a:r>
            <a:endParaRPr lang="de-DE" noProof="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6016" y="231125"/>
            <a:ext cx="2105028" cy="533579"/>
          </a:xfrm>
          <a:prstGeom prst="rect">
            <a:avLst/>
          </a:prstGeom>
        </p:spPr>
      </p:pic>
      <p:sp>
        <p:nvSpPr>
          <p:cNvPr id="8" name="TextBox 7"/>
          <p:cNvSpPr txBox="1"/>
          <p:nvPr userDrawn="1"/>
        </p:nvSpPr>
        <p:spPr>
          <a:xfrm>
            <a:off x="1187624" y="6255339"/>
            <a:ext cx="6768752" cy="400110"/>
          </a:xfrm>
          <a:prstGeom prst="rect">
            <a:avLst/>
          </a:prstGeom>
          <a:solidFill>
            <a:schemeClr val="accent2"/>
          </a:solidFill>
        </p:spPr>
        <p:txBody>
          <a:bodyPr wrap="square" rtlCol="0">
            <a:spAutoFit/>
          </a:bodyPr>
          <a:lstStyle/>
          <a:p>
            <a:r>
              <a:rPr lang="es-ES" sz="2000" b="1" dirty="0">
                <a:solidFill>
                  <a:schemeClr val="bg1"/>
                </a:solidFill>
              </a:rPr>
              <a:t>        Kit de Enseñanza sobre la Propiedad Intelectual</a:t>
            </a:r>
            <a:endParaRPr lang="en-IE" sz="2000" b="1"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6453188"/>
            <a:ext cx="9144000" cy="404812"/>
          </a:xfrm>
          <a:prstGeom prst="rect">
            <a:avLst/>
          </a:prstGeom>
          <a:solidFill>
            <a:srgbClr val="ABBECD"/>
          </a:solidFill>
          <a:ln w="9525">
            <a:noFill/>
            <a:miter lim="800000"/>
            <a:headEnd/>
            <a:tailEnd/>
          </a:ln>
        </p:spPr>
        <p:txBody>
          <a:bodyPr wrap="none" anchor="ctr"/>
          <a:lstStyle/>
          <a:p>
            <a:pPr>
              <a:defRPr/>
            </a:pP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3"/>
          <p:cNvSpPr>
            <a:spLocks noGrp="1"/>
          </p:cNvSpPr>
          <p:nvPr>
            <p:ph type="ftr" sz="quarter" idx="10"/>
          </p:nvPr>
        </p:nvSpPr>
        <p:spPr/>
        <p:txBody>
          <a:bodyPr/>
          <a:lstStyle>
            <a:lvl1pPr>
              <a:defRPr/>
            </a:lvl1pPr>
          </a:lstStyle>
          <a:p>
            <a:pPr>
              <a:defRPr/>
            </a:pPr>
            <a:r>
              <a:rPr lang="en-GB" dirty="0"/>
              <a:t>Intellectual Property Teaching Kit</a:t>
            </a:r>
          </a:p>
        </p:txBody>
      </p:sp>
      <p:sp>
        <p:nvSpPr>
          <p:cNvPr id="6" name="Slide Number Placeholder 4"/>
          <p:cNvSpPr>
            <a:spLocks noGrp="1"/>
          </p:cNvSpPr>
          <p:nvPr>
            <p:ph type="sldNum" sz="quarter" idx="11"/>
          </p:nvPr>
        </p:nvSpPr>
        <p:spPr/>
        <p:txBody>
          <a:bodyPr/>
          <a:lstStyle>
            <a:lvl1pPr>
              <a:defRPr/>
            </a:lvl1pPr>
          </a:lstStyle>
          <a:p>
            <a:pPr>
              <a:defRPr/>
            </a:pPr>
            <a:fld id="{43D8F774-6C40-4DA1-AAE6-01B9F3552A71}" type="slidenum">
              <a:rPr lang="de-DE"/>
              <a:pPr>
                <a:defRPr/>
              </a:pPr>
              <a:t>‹nº›</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bwMode="auto">
          <a:xfrm>
            <a:off x="611188" y="404813"/>
            <a:ext cx="7921625" cy="936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Title 24 pt Arial, if possible only one line,</a:t>
            </a:r>
            <a:br>
              <a:rPr lang="de-DE"/>
            </a:br>
            <a:r>
              <a:rPr lang="de-DE"/>
              <a:t>if neccessary two lines max.</a:t>
            </a:r>
          </a:p>
        </p:txBody>
      </p:sp>
      <p:sp>
        <p:nvSpPr>
          <p:cNvPr id="3077" name="Rectangle 5"/>
          <p:cNvSpPr>
            <a:spLocks noGrp="1" noChangeArrowheads="1"/>
          </p:cNvSpPr>
          <p:nvPr>
            <p:ph type="body" idx="1"/>
          </p:nvPr>
        </p:nvSpPr>
        <p:spPr bwMode="auto">
          <a:xfrm>
            <a:off x="611188" y="1620838"/>
            <a:ext cx="7921625" cy="4464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Body text Arial 20 pt</a:t>
            </a:r>
          </a:p>
          <a:p>
            <a:pPr lvl="1"/>
            <a:r>
              <a:rPr lang="de-DE"/>
              <a:t>Zweite Ebene</a:t>
            </a:r>
          </a:p>
          <a:p>
            <a:pPr lvl="2"/>
            <a:r>
              <a:rPr lang="de-DE"/>
              <a:t>Dritte Ebene</a:t>
            </a:r>
          </a:p>
          <a:p>
            <a:pPr lvl="3"/>
            <a:r>
              <a:rPr lang="de-DE"/>
              <a:t>Vierte Ebene</a:t>
            </a:r>
          </a:p>
          <a:p>
            <a:pPr lvl="4"/>
            <a:r>
              <a:rPr lang="de-DE"/>
              <a:t>Fünfte Ebene</a:t>
            </a:r>
          </a:p>
        </p:txBody>
      </p:sp>
      <p:sp>
        <p:nvSpPr>
          <p:cNvPr id="8" name="Footer Placeholder 3"/>
          <p:cNvSpPr>
            <a:spLocks noGrp="1"/>
          </p:cNvSpPr>
          <p:nvPr>
            <p:ph type="ftr" sz="quarter" idx="3"/>
          </p:nvPr>
        </p:nvSpPr>
        <p:spPr bwMode="auto">
          <a:xfrm>
            <a:off x="611188" y="6553200"/>
            <a:ext cx="5408612" cy="304800"/>
          </a:xfrm>
          <a:prstGeom prst="rect">
            <a:avLst/>
          </a:prstGeom>
        </p:spPr>
        <p:txBody>
          <a:bodyPr vert="horz" wrap="square" lIns="0" tIns="0" rIns="0" bIns="0" numCol="1" anchor="t" anchorCtr="0" compatLnSpc="1">
            <a:prstTxWarp prst="textNoShape">
              <a:avLst/>
            </a:prstTxWarp>
          </a:bodyPr>
          <a:lstStyle>
            <a:lvl1pPr>
              <a:defRPr sz="1200"/>
            </a:lvl1pPr>
          </a:lstStyle>
          <a:p>
            <a:pPr>
              <a:defRPr/>
            </a:pPr>
            <a:r>
              <a:rPr lang="en-GB" dirty="0"/>
              <a:t>Intellectual Property Teaching Kit</a:t>
            </a:r>
          </a:p>
        </p:txBody>
      </p:sp>
      <p:sp>
        <p:nvSpPr>
          <p:cNvPr id="9" name="Slide Number Placeholder 4"/>
          <p:cNvSpPr>
            <a:spLocks noGrp="1"/>
          </p:cNvSpPr>
          <p:nvPr>
            <p:ph type="sldNum" sz="quarter" idx="4"/>
          </p:nvPr>
        </p:nvSpPr>
        <p:spPr bwMode="auto">
          <a:xfrm>
            <a:off x="7740650" y="6524625"/>
            <a:ext cx="755650" cy="217488"/>
          </a:xfrm>
          <a:prstGeom prst="rect">
            <a:avLst/>
          </a:prstGeom>
        </p:spPr>
        <p:txBody>
          <a:bodyPr vert="horz" wrap="square" lIns="0" tIns="0" rIns="0" bIns="0" numCol="1" anchor="ctr" anchorCtr="0" compatLnSpc="1">
            <a:prstTxWarp prst="textNoShape">
              <a:avLst/>
            </a:prstTxWarp>
          </a:bodyPr>
          <a:lstStyle>
            <a:lvl1pPr algn="r">
              <a:defRPr sz="1200"/>
            </a:lvl1pPr>
          </a:lstStyle>
          <a:p>
            <a:pPr>
              <a:defRPr/>
            </a:pPr>
            <a:fld id="{9E8D0CA7-B293-430D-B59A-4B817A76F45D}" type="slidenum">
              <a:rPr lang="de-DE"/>
              <a:pPr>
                <a:defRPr/>
              </a:pPr>
              <a:t>‹nº›</a:t>
            </a:fld>
            <a:endParaRPr lang="de-DE"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Lst>
  <p:hf hdr="0" dt="0"/>
  <p:txStyles>
    <p:titleStyle>
      <a:lvl1pPr algn="l" rtl="0" eaLnBrk="0" fontAlgn="base" hangingPunct="0">
        <a:spcBef>
          <a:spcPct val="0"/>
        </a:spcBef>
        <a:spcAft>
          <a:spcPct val="0"/>
        </a:spcAft>
        <a:defRPr sz="2400" b="1">
          <a:solidFill>
            <a:srgbClr val="404B56"/>
          </a:solidFill>
          <a:latin typeface="+mj-lt"/>
          <a:ea typeface="+mj-ea"/>
          <a:cs typeface="+mj-cs"/>
        </a:defRPr>
      </a:lvl1pPr>
      <a:lvl2pPr algn="l" rtl="0" eaLnBrk="0" fontAlgn="base" hangingPunct="0">
        <a:spcBef>
          <a:spcPct val="0"/>
        </a:spcBef>
        <a:spcAft>
          <a:spcPct val="0"/>
        </a:spcAft>
        <a:defRPr sz="2400" b="1">
          <a:solidFill>
            <a:srgbClr val="404B56"/>
          </a:solidFill>
          <a:latin typeface="Arial" charset="0"/>
        </a:defRPr>
      </a:lvl2pPr>
      <a:lvl3pPr algn="l" rtl="0" eaLnBrk="0" fontAlgn="base" hangingPunct="0">
        <a:spcBef>
          <a:spcPct val="0"/>
        </a:spcBef>
        <a:spcAft>
          <a:spcPct val="0"/>
        </a:spcAft>
        <a:defRPr sz="2400" b="1">
          <a:solidFill>
            <a:srgbClr val="404B56"/>
          </a:solidFill>
          <a:latin typeface="Arial" charset="0"/>
        </a:defRPr>
      </a:lvl3pPr>
      <a:lvl4pPr algn="l" rtl="0" eaLnBrk="0" fontAlgn="base" hangingPunct="0">
        <a:spcBef>
          <a:spcPct val="0"/>
        </a:spcBef>
        <a:spcAft>
          <a:spcPct val="0"/>
        </a:spcAft>
        <a:defRPr sz="2400" b="1">
          <a:solidFill>
            <a:srgbClr val="404B56"/>
          </a:solidFill>
          <a:latin typeface="Arial" charset="0"/>
        </a:defRPr>
      </a:lvl4pPr>
      <a:lvl5pPr algn="l" rtl="0" eaLnBrk="0" fontAlgn="base" hangingPunct="0">
        <a:spcBef>
          <a:spcPct val="0"/>
        </a:spcBef>
        <a:spcAft>
          <a:spcPct val="0"/>
        </a:spcAft>
        <a:defRPr sz="2400" b="1">
          <a:solidFill>
            <a:srgbClr val="404B56"/>
          </a:solidFill>
          <a:latin typeface="Arial" charset="0"/>
        </a:defRPr>
      </a:lvl5pPr>
      <a:lvl6pPr marL="457200" algn="l" rtl="0" eaLnBrk="1" fontAlgn="base" hangingPunct="1">
        <a:spcBef>
          <a:spcPct val="0"/>
        </a:spcBef>
        <a:spcAft>
          <a:spcPct val="0"/>
        </a:spcAft>
        <a:defRPr sz="2400" b="1">
          <a:solidFill>
            <a:srgbClr val="404B56"/>
          </a:solidFill>
          <a:latin typeface="Arial" charset="0"/>
        </a:defRPr>
      </a:lvl6pPr>
      <a:lvl7pPr marL="914400" algn="l" rtl="0" eaLnBrk="1" fontAlgn="base" hangingPunct="1">
        <a:spcBef>
          <a:spcPct val="0"/>
        </a:spcBef>
        <a:spcAft>
          <a:spcPct val="0"/>
        </a:spcAft>
        <a:defRPr sz="2400" b="1">
          <a:solidFill>
            <a:srgbClr val="404B56"/>
          </a:solidFill>
          <a:latin typeface="Arial" charset="0"/>
        </a:defRPr>
      </a:lvl7pPr>
      <a:lvl8pPr marL="1371600" algn="l" rtl="0" eaLnBrk="1" fontAlgn="base" hangingPunct="1">
        <a:spcBef>
          <a:spcPct val="0"/>
        </a:spcBef>
        <a:spcAft>
          <a:spcPct val="0"/>
        </a:spcAft>
        <a:defRPr sz="2400" b="1">
          <a:solidFill>
            <a:srgbClr val="404B56"/>
          </a:solidFill>
          <a:latin typeface="Arial" charset="0"/>
        </a:defRPr>
      </a:lvl8pPr>
      <a:lvl9pPr marL="1828800" algn="l" rtl="0" eaLnBrk="1" fontAlgn="base" hangingPunct="1">
        <a:spcBef>
          <a:spcPct val="0"/>
        </a:spcBef>
        <a:spcAft>
          <a:spcPct val="0"/>
        </a:spcAft>
        <a:defRPr sz="2400" b="1">
          <a:solidFill>
            <a:srgbClr val="404B56"/>
          </a:solidFill>
          <a:latin typeface="Arial" charset="0"/>
        </a:defRPr>
      </a:lvl9pPr>
    </p:titleStyle>
    <p:bodyStyle>
      <a:lvl1pPr marL="269875" indent="-269875"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1pPr>
      <a:lvl2pPr marL="534988" indent="-263525" algn="l" rtl="0" eaLnBrk="0" fontAlgn="base" hangingPunct="0">
        <a:spcBef>
          <a:spcPct val="20000"/>
        </a:spcBef>
        <a:spcAft>
          <a:spcPct val="0"/>
        </a:spcAft>
        <a:buChar char="–"/>
        <a:defRPr sz="2000">
          <a:solidFill>
            <a:schemeClr val="tx1"/>
          </a:solidFill>
          <a:latin typeface="+mn-lt"/>
        </a:defRPr>
      </a:lvl2pPr>
      <a:lvl3pPr marL="806450" indent="-269875" algn="l" rtl="0" eaLnBrk="0" fontAlgn="base" hangingPunct="0">
        <a:spcBef>
          <a:spcPct val="20000"/>
        </a:spcBef>
        <a:spcAft>
          <a:spcPct val="0"/>
        </a:spcAft>
        <a:buChar char="•"/>
        <a:defRPr sz="2000">
          <a:solidFill>
            <a:schemeClr val="tx1"/>
          </a:solidFill>
          <a:latin typeface="+mn-lt"/>
        </a:defRPr>
      </a:lvl3pPr>
      <a:lvl4pPr marL="1076325" indent="-268288" algn="l" rtl="0" eaLnBrk="0" fontAlgn="base" hangingPunct="0">
        <a:spcBef>
          <a:spcPct val="20000"/>
        </a:spcBef>
        <a:spcAft>
          <a:spcPct val="0"/>
        </a:spcAft>
        <a:buChar char="–"/>
        <a:defRPr sz="2000">
          <a:solidFill>
            <a:schemeClr val="tx1"/>
          </a:solidFill>
          <a:latin typeface="+mn-lt"/>
        </a:defRPr>
      </a:lvl4pPr>
      <a:lvl5pPr marL="1346200" indent="-268288" algn="l" rtl="0" eaLnBrk="0" fontAlgn="base" hangingPunct="0">
        <a:spcBef>
          <a:spcPct val="20000"/>
        </a:spcBef>
        <a:spcAft>
          <a:spcPct val="0"/>
        </a:spcAft>
        <a:buChar char="»"/>
        <a:defRPr sz="2000">
          <a:solidFill>
            <a:schemeClr val="tx1"/>
          </a:solidFill>
          <a:latin typeface="+mn-lt"/>
        </a:defRPr>
      </a:lvl5pPr>
      <a:lvl6pPr marL="1803400" indent="-268288" algn="l" rtl="0" eaLnBrk="1" fontAlgn="base" hangingPunct="1">
        <a:spcBef>
          <a:spcPct val="20000"/>
        </a:spcBef>
        <a:spcAft>
          <a:spcPct val="0"/>
        </a:spcAft>
        <a:buChar char="»"/>
        <a:defRPr sz="2000">
          <a:solidFill>
            <a:schemeClr val="tx1"/>
          </a:solidFill>
          <a:latin typeface="+mn-lt"/>
        </a:defRPr>
      </a:lvl6pPr>
      <a:lvl7pPr marL="2260600" indent="-268288" algn="l" rtl="0" eaLnBrk="1" fontAlgn="base" hangingPunct="1">
        <a:spcBef>
          <a:spcPct val="20000"/>
        </a:spcBef>
        <a:spcAft>
          <a:spcPct val="0"/>
        </a:spcAft>
        <a:buChar char="»"/>
        <a:defRPr sz="2000">
          <a:solidFill>
            <a:schemeClr val="tx1"/>
          </a:solidFill>
          <a:latin typeface="+mn-lt"/>
        </a:defRPr>
      </a:lvl7pPr>
      <a:lvl8pPr marL="2717800" indent="-268288" algn="l" rtl="0" eaLnBrk="1" fontAlgn="base" hangingPunct="1">
        <a:spcBef>
          <a:spcPct val="20000"/>
        </a:spcBef>
        <a:spcAft>
          <a:spcPct val="0"/>
        </a:spcAft>
        <a:buChar char="»"/>
        <a:defRPr sz="2000">
          <a:solidFill>
            <a:schemeClr val="tx1"/>
          </a:solidFill>
          <a:latin typeface="+mn-lt"/>
        </a:defRPr>
      </a:lvl8pPr>
      <a:lvl9pPr marL="3175000" indent="-268288"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67779" y="1916832"/>
            <a:ext cx="7921625" cy="3095625"/>
          </a:xfrm>
        </p:spPr>
        <p:txBody>
          <a:bodyPr/>
          <a:lstStyle/>
          <a:p>
            <a:pPr eaLnBrk="1" hangingPunct="1"/>
            <a:br>
              <a:rPr lang="en-GB" b="0" i="1" dirty="0">
                <a:latin typeface="Arial" charset="0"/>
              </a:rPr>
            </a:br>
            <a:br>
              <a:rPr lang="en-GB" b="0" i="1" dirty="0">
                <a:latin typeface="Arial" charset="0"/>
              </a:rPr>
            </a:br>
            <a:r>
              <a:rPr lang="es-ES" dirty="0">
                <a:latin typeface="Arial" charset="0"/>
              </a:rPr>
              <a:t>Introducción a la PI</a:t>
            </a:r>
            <a:br>
              <a:rPr lang="es-ES" b="0" i="1" dirty="0">
                <a:latin typeface="Arial" charset="0"/>
              </a:rPr>
            </a:br>
            <a:br>
              <a:rPr lang="es-ES" dirty="0">
                <a:latin typeface="Arial" charset="0"/>
              </a:rPr>
            </a:br>
            <a:br>
              <a:rPr lang="en-GB" sz="2400" b="0" i="1" dirty="0">
                <a:latin typeface="Arial" charset="0"/>
              </a:rPr>
            </a:br>
            <a:endParaRPr lang="en-GB" sz="2400" b="0" i="1" dirty="0">
              <a:latin typeface="Arial" charset="0"/>
            </a:endParaRPr>
          </a:p>
        </p:txBody>
      </p:sp>
      <p:sp>
        <p:nvSpPr>
          <p:cNvPr id="8196"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solidFill>
                  <a:schemeClr val="bg1"/>
                </a:solidFill>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611188" y="4406900"/>
            <a:ext cx="7883525" cy="1362075"/>
          </a:xfrm>
        </p:spPr>
        <p:txBody>
          <a:bodyPr/>
          <a:lstStyle/>
          <a:p>
            <a:pPr eaLnBrk="1" hangingPunct="1"/>
            <a:r>
              <a:rPr lang="en-GB" sz="4000" dirty="0">
                <a:latin typeface="Arial" charset="0"/>
              </a:rPr>
              <a:t>PATENTES</a:t>
            </a:r>
          </a:p>
        </p:txBody>
      </p:sp>
      <p:sp>
        <p:nvSpPr>
          <p:cNvPr id="15365"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2D4E22F1-AF00-406C-92F1-DA59F7FCDA0E}" type="slidenum">
              <a:rPr lang="de-DE" sz="1200"/>
              <a:pPr algn="r"/>
              <a:t>10</a:t>
            </a:fld>
            <a:endParaRPr lang="de-DE" sz="1200"/>
          </a:p>
        </p:txBody>
      </p:sp>
      <p:sp>
        <p:nvSpPr>
          <p:cNvPr id="15367" name="Footer Placeholder 3"/>
          <p:cNvSpPr txBox="1">
            <a:spLocks noGrp="1"/>
          </p:cNvSpPr>
          <p:nvPr/>
        </p:nvSpPr>
        <p:spPr bwMode="auto">
          <a:xfrm>
            <a:off x="611188" y="6553200"/>
            <a:ext cx="633707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¿Qué es una patente?</a:t>
            </a:r>
          </a:p>
        </p:txBody>
      </p:sp>
      <p:sp>
        <p:nvSpPr>
          <p:cNvPr id="125955" name="Rectangle 3"/>
          <p:cNvSpPr>
            <a:spLocks noGrp="1" noChangeArrowheads="1"/>
          </p:cNvSpPr>
          <p:nvPr>
            <p:ph type="body" idx="4294967295"/>
          </p:nvPr>
        </p:nvSpPr>
        <p:spPr>
          <a:xfrm>
            <a:off x="3708400" y="979488"/>
            <a:ext cx="5184775" cy="3097212"/>
          </a:xfrm>
        </p:spPr>
        <p:txBody>
          <a:bodyPr lIns="91440" tIns="45720" rIns="91440" bIns="45720"/>
          <a:lstStyle/>
          <a:p>
            <a:pPr marL="263525" indent="-263525" eaLnBrk="1" hangingPunct="1"/>
            <a:r>
              <a:rPr lang="es-ES" altLang="de-DE" sz="1800" dirty="0">
                <a:latin typeface="Arial" charset="0"/>
              </a:rPr>
              <a:t>Es un título jurídico que concede a su titular</a:t>
            </a:r>
          </a:p>
          <a:p>
            <a:pPr marL="508000" lvl="1" indent="-242888" eaLnBrk="1" hangingPunct="1"/>
            <a:r>
              <a:rPr lang="es-ES" altLang="de-DE" sz="1800" dirty="0">
                <a:latin typeface="Arial" charset="0"/>
              </a:rPr>
              <a:t>un derecho exclusivo de impedir que otras personas fabriquen, utilicen u ofrezcan a la venta, vendan o importen un producto que infrinja su patente sin su autorización</a:t>
            </a:r>
          </a:p>
          <a:p>
            <a:pPr marL="508000" lvl="1" indent="-242888" eaLnBrk="1" hangingPunct="1"/>
            <a:r>
              <a:rPr lang="es-ES" sz="1800" dirty="0">
                <a:latin typeface="Arial" charset="0"/>
              </a:rPr>
              <a:t>en los países en que se concedió la patente</a:t>
            </a:r>
          </a:p>
          <a:p>
            <a:pPr marL="508000" lvl="1" indent="-242888" eaLnBrk="1" hangingPunct="1"/>
            <a:r>
              <a:rPr lang="es-ES" sz="1800" dirty="0">
                <a:latin typeface="Arial" charset="0"/>
              </a:rPr>
              <a:t>durante un tiempo limitado (hasta 20  años).</a:t>
            </a:r>
          </a:p>
          <a:p>
            <a:pPr marL="265112" lvl="1" indent="0" eaLnBrk="1" hangingPunct="1">
              <a:buNone/>
            </a:pPr>
            <a:endParaRPr lang="es-ES" sz="1800" dirty="0">
              <a:latin typeface="Arial" charset="0"/>
            </a:endParaRPr>
          </a:p>
          <a:p>
            <a:pPr marL="263525" indent="-263525" eaLnBrk="1" hangingPunct="1"/>
            <a:r>
              <a:rPr lang="es-ES" sz="1800" dirty="0">
                <a:latin typeface="Arial" charset="0"/>
              </a:rPr>
              <a:t>A cambio de esta protección, el titular debe divulgar la invención al público.</a:t>
            </a:r>
          </a:p>
          <a:p>
            <a:pPr marL="263525" indent="-263525" eaLnBrk="1" hangingPunct="1"/>
            <a:endParaRPr lang="es-ES" sz="1800" dirty="0">
              <a:latin typeface="Arial" charset="0"/>
            </a:endParaRPr>
          </a:p>
          <a:p>
            <a:pPr marL="263525" indent="-263525" eaLnBrk="1" hangingPunct="1"/>
            <a:endParaRPr lang="es-ES" sz="1800" dirty="0">
              <a:solidFill>
                <a:srgbClr val="B30B00"/>
              </a:solidFill>
              <a:latin typeface="Arial" charset="0"/>
            </a:endParaRPr>
          </a:p>
        </p:txBody>
      </p:sp>
      <p:grpSp>
        <p:nvGrpSpPr>
          <p:cNvPr id="125956" name="Group 4"/>
          <p:cNvGrpSpPr>
            <a:grpSpLocks noChangeAspect="1"/>
          </p:cNvGrpSpPr>
          <p:nvPr/>
        </p:nvGrpSpPr>
        <p:grpSpPr bwMode="auto">
          <a:xfrm>
            <a:off x="827088" y="1268413"/>
            <a:ext cx="2309812" cy="3681412"/>
            <a:chOff x="472" y="754"/>
            <a:chExt cx="1819" cy="2899"/>
          </a:xfrm>
        </p:grpSpPr>
        <p:sp>
          <p:nvSpPr>
            <p:cNvPr id="125957" name="Rectangle 3"/>
            <p:cNvSpPr>
              <a:spLocks noChangeAspect="1" noChangeArrowheads="1"/>
            </p:cNvSpPr>
            <p:nvPr/>
          </p:nvSpPr>
          <p:spPr bwMode="auto">
            <a:xfrm>
              <a:off x="472" y="754"/>
              <a:ext cx="1819" cy="2899"/>
            </a:xfrm>
            <a:prstGeom prst="rect">
              <a:avLst/>
            </a:prstGeom>
            <a:solidFill>
              <a:schemeClr val="bg1"/>
            </a:solidFill>
            <a:ln w="6350" algn="ctr">
              <a:solidFill>
                <a:schemeClr val="bg2"/>
              </a:solidFill>
              <a:miter lim="800000"/>
              <a:headEnd/>
              <a:tailEnd/>
            </a:ln>
          </p:spPr>
          <p:txBody>
            <a:bodyPr wrap="none" anchor="ctr"/>
            <a:lstStyle/>
            <a:p>
              <a:pPr algn="ctr">
                <a:spcBef>
                  <a:spcPct val="50000"/>
                </a:spcBef>
                <a:buFont typeface="Wingdings" pitchFamily="2" charset="2"/>
                <a:buNone/>
              </a:pPr>
              <a:endParaRPr lang="es-ES" sz="2000" dirty="0">
                <a:solidFill>
                  <a:schemeClr val="bg1"/>
                </a:solidFill>
              </a:endParaRPr>
            </a:p>
          </p:txBody>
        </p:sp>
        <p:pic>
          <p:nvPicPr>
            <p:cNvPr id="125958" name="Picture 7" descr="remote setting up"/>
            <p:cNvPicPr>
              <a:picLocks noChangeAspect="1" noChangeArrowheads="1"/>
            </p:cNvPicPr>
            <p:nvPr/>
          </p:nvPicPr>
          <p:blipFill>
            <a:blip r:embed="rId3"/>
            <a:srcRect t="1137" r="2097" b="1137"/>
            <a:stretch>
              <a:fillRect/>
            </a:stretch>
          </p:blipFill>
          <p:spPr bwMode="auto">
            <a:xfrm>
              <a:off x="491" y="787"/>
              <a:ext cx="1724" cy="2837"/>
            </a:xfrm>
            <a:prstGeom prst="rect">
              <a:avLst/>
            </a:prstGeom>
            <a:solidFill>
              <a:srgbClr val="000000"/>
            </a:solidFill>
            <a:ln w="9525">
              <a:noFill/>
              <a:miter lim="800000"/>
              <a:headEnd/>
              <a:tailEnd/>
            </a:ln>
          </p:spPr>
        </p:pic>
      </p:grpSp>
      <p:sp>
        <p:nvSpPr>
          <p:cNvPr id="125959"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AD68AEBA-CD99-4AD8-9790-5A955169606F}" type="slidenum">
              <a:rPr lang="es-ES" sz="1200" smtClean="0"/>
              <a:pPr algn="r"/>
              <a:t>11</a:t>
            </a:fld>
            <a:endParaRPr lang="es-ES" sz="1200" dirty="0"/>
          </a:p>
        </p:txBody>
      </p:sp>
      <p:grpSp>
        <p:nvGrpSpPr>
          <p:cNvPr id="125961" name="Group 9"/>
          <p:cNvGrpSpPr>
            <a:grpSpLocks/>
          </p:cNvGrpSpPr>
          <p:nvPr/>
        </p:nvGrpSpPr>
        <p:grpSpPr bwMode="auto">
          <a:xfrm>
            <a:off x="3978276" y="4191001"/>
            <a:ext cx="4481513" cy="2192338"/>
            <a:chOff x="2506" y="2640"/>
            <a:chExt cx="2823" cy="1381"/>
          </a:xfrm>
        </p:grpSpPr>
        <p:pic>
          <p:nvPicPr>
            <p:cNvPr id="125962" name="Picture 10"/>
            <p:cNvPicPr>
              <a:picLocks noChangeAspect="1" noChangeArrowheads="1"/>
            </p:cNvPicPr>
            <p:nvPr/>
          </p:nvPicPr>
          <p:blipFill>
            <a:blip r:embed="rId4"/>
            <a:srcRect t="9000"/>
            <a:stretch>
              <a:fillRect/>
            </a:stretch>
          </p:blipFill>
          <p:spPr bwMode="auto">
            <a:xfrm>
              <a:off x="2744" y="3358"/>
              <a:ext cx="911" cy="480"/>
            </a:xfrm>
            <a:prstGeom prst="rect">
              <a:avLst/>
            </a:prstGeom>
            <a:noFill/>
          </p:spPr>
        </p:pic>
        <p:pic>
          <p:nvPicPr>
            <p:cNvPr id="125963" name="Picture 11"/>
            <p:cNvPicPr>
              <a:picLocks noChangeAspect="1" noChangeArrowheads="1"/>
            </p:cNvPicPr>
            <p:nvPr/>
          </p:nvPicPr>
          <p:blipFill>
            <a:blip r:embed="rId5"/>
            <a:srcRect t="7767"/>
            <a:stretch>
              <a:fillRect/>
            </a:stretch>
          </p:blipFill>
          <p:spPr bwMode="auto">
            <a:xfrm>
              <a:off x="4518" y="3350"/>
              <a:ext cx="721" cy="488"/>
            </a:xfrm>
            <a:prstGeom prst="rect">
              <a:avLst/>
            </a:prstGeom>
            <a:noFill/>
          </p:spPr>
        </p:pic>
        <p:grpSp>
          <p:nvGrpSpPr>
            <p:cNvPr id="125964" name="Group 12"/>
            <p:cNvGrpSpPr>
              <a:grpSpLocks/>
            </p:cNvGrpSpPr>
            <p:nvPr/>
          </p:nvGrpSpPr>
          <p:grpSpPr bwMode="auto">
            <a:xfrm>
              <a:off x="2744" y="2640"/>
              <a:ext cx="2585" cy="718"/>
              <a:chOff x="2744" y="2640"/>
              <a:chExt cx="2585" cy="718"/>
            </a:xfrm>
          </p:grpSpPr>
          <p:sp>
            <p:nvSpPr>
              <p:cNvPr id="125965" name="Gefaltete Ecke 5"/>
              <p:cNvSpPr>
                <a:spLocks noChangeArrowheads="1"/>
              </p:cNvSpPr>
              <p:nvPr/>
            </p:nvSpPr>
            <p:spPr bwMode="auto">
              <a:xfrm>
                <a:off x="2744" y="2640"/>
                <a:ext cx="952" cy="718"/>
              </a:xfrm>
              <a:prstGeom prst="foldedCorner">
                <a:avLst>
                  <a:gd name="adj" fmla="val 16667"/>
                </a:avLst>
              </a:prstGeom>
              <a:solidFill>
                <a:schemeClr val="bg2"/>
              </a:solidFill>
              <a:ln w="25400" algn="ctr">
                <a:noFill/>
                <a:round/>
                <a:headEnd/>
                <a:tailEnd/>
              </a:ln>
            </p:spPr>
            <p:txBody>
              <a:bodyPr anchor="ctr"/>
              <a:lstStyle/>
              <a:p>
                <a:pPr algn="ctr"/>
                <a:r>
                  <a:rPr lang="es-ES" dirty="0">
                    <a:solidFill>
                      <a:srgbClr val="FFFFFF"/>
                    </a:solidFill>
                  </a:rPr>
                  <a:t>Revelar la invención (divulgación)</a:t>
                </a:r>
              </a:p>
            </p:txBody>
          </p:sp>
          <p:sp>
            <p:nvSpPr>
              <p:cNvPr id="125966" name="Gefaltete Ecke 6"/>
              <p:cNvSpPr>
                <a:spLocks noChangeArrowheads="1"/>
              </p:cNvSpPr>
              <p:nvPr/>
            </p:nvSpPr>
            <p:spPr bwMode="auto">
              <a:xfrm>
                <a:off x="4377" y="2640"/>
                <a:ext cx="952" cy="654"/>
              </a:xfrm>
              <a:prstGeom prst="foldedCorner">
                <a:avLst>
                  <a:gd name="adj" fmla="val 16667"/>
                </a:avLst>
              </a:prstGeom>
              <a:solidFill>
                <a:srgbClr val="C02019"/>
              </a:solidFill>
              <a:ln w="25400" algn="ctr">
                <a:noFill/>
                <a:round/>
                <a:headEnd/>
                <a:tailEnd/>
              </a:ln>
            </p:spPr>
            <p:txBody>
              <a:bodyPr anchor="ctr"/>
              <a:lstStyle/>
              <a:p>
                <a:pPr algn="ctr"/>
                <a:r>
                  <a:rPr lang="es-ES" dirty="0">
                    <a:solidFill>
                      <a:srgbClr val="FFFFFF"/>
                    </a:solidFill>
                  </a:rPr>
                  <a:t>Obtener exclusividad (patente)</a:t>
                </a:r>
              </a:p>
            </p:txBody>
          </p:sp>
          <p:sp>
            <p:nvSpPr>
              <p:cNvPr id="125967" name="Line 15"/>
              <p:cNvSpPr>
                <a:spLocks noChangeShapeType="1"/>
              </p:cNvSpPr>
              <p:nvPr/>
            </p:nvSpPr>
            <p:spPr bwMode="auto">
              <a:xfrm>
                <a:off x="3901" y="2840"/>
                <a:ext cx="340" cy="0"/>
              </a:xfrm>
              <a:prstGeom prst="line">
                <a:avLst/>
              </a:prstGeom>
              <a:noFill/>
              <a:ln w="57150">
                <a:solidFill>
                  <a:schemeClr val="tx1"/>
                </a:solidFill>
                <a:round/>
                <a:headEnd/>
                <a:tailEnd type="triangle" w="med" len="med"/>
              </a:ln>
              <a:effectLst/>
            </p:spPr>
            <p:txBody>
              <a:bodyPr/>
              <a:lstStyle/>
              <a:p>
                <a:endParaRPr lang="es-ES" dirty="0"/>
              </a:p>
            </p:txBody>
          </p:sp>
          <p:sp>
            <p:nvSpPr>
              <p:cNvPr id="125968" name="Line 16"/>
              <p:cNvSpPr>
                <a:spLocks noChangeShapeType="1"/>
              </p:cNvSpPr>
              <p:nvPr/>
            </p:nvSpPr>
            <p:spPr bwMode="auto">
              <a:xfrm flipH="1">
                <a:off x="3856" y="3067"/>
                <a:ext cx="340" cy="0"/>
              </a:xfrm>
              <a:prstGeom prst="line">
                <a:avLst/>
              </a:prstGeom>
              <a:noFill/>
              <a:ln w="57150">
                <a:solidFill>
                  <a:schemeClr val="accent1"/>
                </a:solidFill>
                <a:round/>
                <a:headEnd/>
                <a:tailEnd type="triangle" w="med" len="med"/>
              </a:ln>
              <a:effectLst/>
            </p:spPr>
            <p:txBody>
              <a:bodyPr/>
              <a:lstStyle/>
              <a:p>
                <a:endParaRPr lang="es-ES" dirty="0"/>
              </a:p>
            </p:txBody>
          </p:sp>
        </p:grpSp>
        <p:sp>
          <p:nvSpPr>
            <p:cNvPr id="125969" name="Rectangle 17"/>
            <p:cNvSpPr>
              <a:spLocks noChangeArrowheads="1"/>
            </p:cNvSpPr>
            <p:nvPr/>
          </p:nvSpPr>
          <p:spPr bwMode="auto">
            <a:xfrm>
              <a:off x="2506" y="3808"/>
              <a:ext cx="1495" cy="213"/>
            </a:xfrm>
            <a:prstGeom prst="rect">
              <a:avLst/>
            </a:prstGeom>
            <a:noFill/>
            <a:ln w="9525">
              <a:noFill/>
              <a:miter lim="800000"/>
              <a:headEnd/>
              <a:tailEnd/>
            </a:ln>
            <a:effectLst/>
          </p:spPr>
          <p:txBody>
            <a:bodyPr wrap="none">
              <a:spAutoFit/>
            </a:bodyPr>
            <a:lstStyle/>
            <a:p>
              <a:pPr algn="ctr"/>
              <a:r>
                <a:rPr lang="es-ES" sz="1600" dirty="0"/>
                <a:t>Solicitante de la patente</a:t>
              </a:r>
            </a:p>
          </p:txBody>
        </p:sp>
        <p:sp>
          <p:nvSpPr>
            <p:cNvPr id="125970" name="Rectangle 18"/>
            <p:cNvSpPr>
              <a:spLocks noChangeArrowheads="1"/>
            </p:cNvSpPr>
            <p:nvPr/>
          </p:nvSpPr>
          <p:spPr bwMode="auto">
            <a:xfrm>
              <a:off x="4610" y="3808"/>
              <a:ext cx="629" cy="213"/>
            </a:xfrm>
            <a:prstGeom prst="rect">
              <a:avLst/>
            </a:prstGeom>
            <a:noFill/>
            <a:ln w="9525">
              <a:noFill/>
              <a:miter lim="800000"/>
              <a:headEnd/>
              <a:tailEnd/>
            </a:ln>
            <a:effectLst/>
          </p:spPr>
          <p:txBody>
            <a:bodyPr wrap="square">
              <a:spAutoFit/>
            </a:bodyPr>
            <a:lstStyle/>
            <a:p>
              <a:r>
                <a:rPr lang="es-ES" sz="1600" dirty="0"/>
                <a:t>Público</a:t>
              </a:r>
            </a:p>
          </p:txBody>
        </p:sp>
      </p:grpSp>
      <p:sp>
        <p:nvSpPr>
          <p:cNvPr id="125971" name="Inhaltsplatzhalter 2"/>
          <p:cNvSpPr>
            <a:spLocks/>
          </p:cNvSpPr>
          <p:nvPr/>
        </p:nvSpPr>
        <p:spPr bwMode="auto">
          <a:xfrm>
            <a:off x="395536" y="5300663"/>
            <a:ext cx="3528764" cy="719137"/>
          </a:xfrm>
          <a:prstGeom prst="rect">
            <a:avLst/>
          </a:prstGeom>
          <a:noFill/>
          <a:ln w="9525">
            <a:noFill/>
            <a:miter lim="800000"/>
            <a:headEnd/>
            <a:tailEnd/>
          </a:ln>
        </p:spPr>
        <p:txBody>
          <a:bodyPr/>
          <a:lstStyle/>
          <a:p>
            <a:pPr eaLnBrk="0" hangingPunct="0">
              <a:spcBef>
                <a:spcPct val="20000"/>
              </a:spcBef>
              <a:buFont typeface="Wingdings" pitchFamily="2" charset="2"/>
              <a:buNone/>
            </a:pPr>
            <a:r>
              <a:rPr lang="es-ES" dirty="0"/>
              <a:t>¡Las patentes se conceden en casi todos los países del mundo!</a:t>
            </a:r>
            <a:endParaRPr lang="es-ES" dirty="0">
              <a:solidFill>
                <a:srgbClr val="404B56"/>
              </a:solidFill>
            </a:endParaRPr>
          </a:p>
        </p:txBody>
      </p:sp>
      <p:sp>
        <p:nvSpPr>
          <p:cNvPr id="125973" name="Footer Placeholder 3"/>
          <p:cNvSpPr txBox="1">
            <a:spLocks noGrp="1"/>
          </p:cNvSpPr>
          <p:nvPr/>
        </p:nvSpPr>
        <p:spPr bwMode="auto">
          <a:xfrm>
            <a:off x="611188" y="6553200"/>
            <a:ext cx="656113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8388350" y="6584950"/>
            <a:ext cx="755650" cy="217488"/>
          </a:xfrm>
          <a:prstGeom prst="rect">
            <a:avLst/>
          </a:prstGeom>
          <a:noFill/>
          <a:ln w="9525">
            <a:noFill/>
            <a:miter lim="800000"/>
            <a:headEnd/>
            <a:tailEnd/>
          </a:ln>
        </p:spPr>
        <p:txBody>
          <a:bodyPr anchor="ctr"/>
          <a:lstStyle/>
          <a:p>
            <a:pPr algn="r"/>
            <a:endParaRPr lang="es-ES" sz="1200" dirty="0"/>
          </a:p>
        </p:txBody>
      </p:sp>
      <p:sp>
        <p:nvSpPr>
          <p:cNvPr id="123907" name="Rectangle 2"/>
          <p:cNvSpPr>
            <a:spLocks noGrp="1" noChangeArrowheads="1"/>
          </p:cNvSpPr>
          <p:nvPr>
            <p:ph type="title" idx="4294967295"/>
          </p:nvPr>
        </p:nvSpPr>
        <p:spPr/>
        <p:txBody>
          <a:bodyPr/>
          <a:lstStyle/>
          <a:p>
            <a:pPr eaLnBrk="1" hangingPunct="1"/>
            <a:r>
              <a:rPr lang="es-ES" dirty="0">
                <a:latin typeface="Arial" charset="0"/>
              </a:rPr>
              <a:t>¿Qué puede patentarse exactamente?</a:t>
            </a:r>
          </a:p>
        </p:txBody>
      </p:sp>
      <p:sp>
        <p:nvSpPr>
          <p:cNvPr id="12293" name="Inhaltsplatzhalter 2"/>
          <p:cNvSpPr>
            <a:spLocks/>
          </p:cNvSpPr>
          <p:nvPr/>
        </p:nvSpPr>
        <p:spPr bwMode="auto">
          <a:xfrm>
            <a:off x="2699792" y="2899692"/>
            <a:ext cx="6264696" cy="2015893"/>
          </a:xfrm>
          <a:prstGeom prst="rect">
            <a:avLst/>
          </a:prstGeom>
          <a:solidFill>
            <a:srgbClr val="D6DFE6"/>
          </a:solidFill>
          <a:ln w="9525">
            <a:noFill/>
            <a:miter lim="800000"/>
            <a:headEnd/>
            <a:tailEnd/>
          </a:ln>
        </p:spPr>
        <p:txBody>
          <a:bodyPr/>
          <a:lstStyle/>
          <a:p>
            <a:pPr eaLnBrk="0" hangingPunct="0">
              <a:spcBef>
                <a:spcPct val="20000"/>
              </a:spcBef>
              <a:buFont typeface="Wingdings" pitchFamily="2" charset="2"/>
              <a:buNone/>
            </a:pPr>
            <a:r>
              <a:rPr lang="es-ES" sz="1650" dirty="0">
                <a:solidFill>
                  <a:srgbClr val="404B56"/>
                </a:solidFill>
              </a:rPr>
              <a:t>Para que una invención pueda patentarse, normalmente debe ser: </a:t>
            </a:r>
          </a:p>
          <a:p>
            <a:pPr marL="298450" lvl="1" indent="-288925" eaLnBrk="0" hangingPunct="0">
              <a:spcBef>
                <a:spcPct val="20000"/>
              </a:spcBef>
              <a:buFont typeface="Wingdings" pitchFamily="2" charset="2"/>
              <a:buChar char="ü"/>
            </a:pPr>
            <a:r>
              <a:rPr lang="es-ES" sz="1650" b="1" dirty="0"/>
              <a:t>nueva </a:t>
            </a:r>
            <a:r>
              <a:rPr lang="es-ES" sz="1650" dirty="0"/>
              <a:t>para el mundo (es decir, que no esté a disposición público en ningún lugar del mundo);</a:t>
            </a:r>
            <a:endParaRPr lang="es-ES" sz="1650" dirty="0">
              <a:solidFill>
                <a:srgbClr val="404B56"/>
              </a:solidFill>
            </a:endParaRPr>
          </a:p>
          <a:p>
            <a:pPr marL="298450" lvl="1" indent="-288925" eaLnBrk="0" hangingPunct="0">
              <a:spcBef>
                <a:spcPct val="20000"/>
              </a:spcBef>
              <a:buFont typeface="Wingdings" pitchFamily="2" charset="2"/>
              <a:buChar char="ü"/>
            </a:pPr>
            <a:r>
              <a:rPr lang="es-ES" sz="1650" b="1" dirty="0"/>
              <a:t>inventiva </a:t>
            </a:r>
            <a:r>
              <a:rPr lang="es-ES" sz="1650" dirty="0"/>
              <a:t>(es decir, que no represente una solución «obvia»); y </a:t>
            </a:r>
          </a:p>
          <a:p>
            <a:pPr marL="298450" lvl="1" indent="-288925" eaLnBrk="0" hangingPunct="0">
              <a:spcBef>
                <a:spcPct val="20000"/>
              </a:spcBef>
              <a:buFont typeface="Wingdings" pitchFamily="2" charset="2"/>
              <a:buChar char="ü"/>
            </a:pPr>
            <a:r>
              <a:rPr lang="es-ES" sz="1650" b="1" dirty="0"/>
              <a:t>susceptible</a:t>
            </a:r>
            <a:r>
              <a:rPr lang="es-ES" sz="1650" dirty="0"/>
              <a:t> de aplicación industrial.</a:t>
            </a:r>
            <a:endParaRPr lang="es-ES" sz="1650" dirty="0">
              <a:solidFill>
                <a:srgbClr val="404B56"/>
              </a:solidFill>
            </a:endParaRPr>
          </a:p>
        </p:txBody>
      </p:sp>
      <p:sp>
        <p:nvSpPr>
          <p:cNvPr id="4" name="Rechteck 3"/>
          <p:cNvSpPr>
            <a:spLocks noChangeArrowheads="1"/>
          </p:cNvSpPr>
          <p:nvPr/>
        </p:nvSpPr>
        <p:spPr bwMode="auto">
          <a:xfrm>
            <a:off x="656812" y="4915585"/>
            <a:ext cx="5210588" cy="1508105"/>
          </a:xfrm>
          <a:prstGeom prst="rect">
            <a:avLst/>
          </a:prstGeom>
          <a:solidFill>
            <a:srgbClr val="FAE4E2"/>
          </a:solidFill>
          <a:ln w="9525">
            <a:noFill/>
            <a:miter lim="800000"/>
            <a:headEnd/>
            <a:tailEnd/>
          </a:ln>
        </p:spPr>
        <p:txBody>
          <a:bodyPr wrap="square">
            <a:spAutoFit/>
          </a:bodyPr>
          <a:lstStyle/>
          <a:p>
            <a:pPr>
              <a:buFont typeface="Arial" charset="0"/>
              <a:buNone/>
            </a:pPr>
            <a:r>
              <a:rPr lang="es-ES" dirty="0"/>
              <a:t>En la mayoría de países no se conceden patentes para los métodos de gestión empresarial ni las reglas de juegos como tales, ni para métodos de tratamiento, diagnóstico y cirugía en el cuerpo humano o animal.</a:t>
            </a:r>
            <a:endParaRPr lang="es-ES" sz="2000" dirty="0">
              <a:solidFill>
                <a:srgbClr val="404B56"/>
              </a:solidFill>
            </a:endParaRPr>
          </a:p>
        </p:txBody>
      </p:sp>
      <p:sp>
        <p:nvSpPr>
          <p:cNvPr id="123910" name="Inhaltsplatzhalter 2"/>
          <p:cNvSpPr>
            <a:spLocks/>
          </p:cNvSpPr>
          <p:nvPr/>
        </p:nvSpPr>
        <p:spPr bwMode="auto">
          <a:xfrm>
            <a:off x="534988" y="788989"/>
            <a:ext cx="7416626" cy="719137"/>
          </a:xfrm>
          <a:prstGeom prst="rect">
            <a:avLst/>
          </a:prstGeom>
          <a:noFill/>
          <a:ln w="9525">
            <a:noFill/>
            <a:miter lim="800000"/>
            <a:headEnd/>
            <a:tailEnd/>
          </a:ln>
        </p:spPr>
        <p:txBody>
          <a:bodyPr/>
          <a:lstStyle/>
          <a:p>
            <a:pPr algn="just" eaLnBrk="0" hangingPunct="0">
              <a:spcBef>
                <a:spcPct val="20000"/>
              </a:spcBef>
              <a:buFont typeface="Wingdings" pitchFamily="2" charset="2"/>
              <a:buNone/>
            </a:pPr>
            <a:r>
              <a:rPr lang="es-ES" dirty="0"/>
              <a:t>Las patentes protegen las invenciones que solucionan problemas técnicos:</a:t>
            </a:r>
            <a:endParaRPr lang="es-ES" dirty="0">
              <a:solidFill>
                <a:srgbClr val="404B56"/>
              </a:solidFill>
            </a:endParaRPr>
          </a:p>
        </p:txBody>
      </p:sp>
      <p:sp>
        <p:nvSpPr>
          <p:cNvPr id="123917" name="Slide Number Placeholder 17"/>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12</a:t>
            </a:r>
          </a:p>
        </p:txBody>
      </p:sp>
      <p:pic>
        <p:nvPicPr>
          <p:cNvPr id="123918" name="Picture 8"/>
          <p:cNvPicPr>
            <a:picLocks noChangeAspect="1" noChangeArrowheads="1"/>
          </p:cNvPicPr>
          <p:nvPr/>
        </p:nvPicPr>
        <p:blipFill>
          <a:blip r:embed="rId3"/>
          <a:srcRect/>
          <a:stretch>
            <a:fillRect/>
          </a:stretch>
        </p:blipFill>
        <p:spPr bwMode="auto">
          <a:xfrm>
            <a:off x="6889577" y="1227138"/>
            <a:ext cx="1062037" cy="1625600"/>
          </a:xfrm>
          <a:prstGeom prst="rect">
            <a:avLst/>
          </a:prstGeom>
          <a:noFill/>
          <a:ln w="9525">
            <a:noFill/>
            <a:miter lim="800000"/>
            <a:headEnd/>
            <a:tailEnd/>
          </a:ln>
          <a:effectLst/>
        </p:spPr>
      </p:pic>
      <p:pic>
        <p:nvPicPr>
          <p:cNvPr id="123919" name="Picture 13"/>
          <p:cNvPicPr>
            <a:picLocks noChangeAspect="1" noChangeArrowheads="1"/>
          </p:cNvPicPr>
          <p:nvPr/>
        </p:nvPicPr>
        <p:blipFill>
          <a:blip r:embed="rId4"/>
          <a:srcRect/>
          <a:stretch>
            <a:fillRect/>
          </a:stretch>
        </p:blipFill>
        <p:spPr bwMode="auto">
          <a:xfrm>
            <a:off x="3563938" y="2133600"/>
            <a:ext cx="979487" cy="719138"/>
          </a:xfrm>
          <a:prstGeom prst="rect">
            <a:avLst/>
          </a:prstGeom>
          <a:noFill/>
          <a:ln w="9525">
            <a:noFill/>
            <a:miter lim="800000"/>
            <a:headEnd/>
            <a:tailEnd/>
          </a:ln>
        </p:spPr>
      </p:pic>
      <p:sp>
        <p:nvSpPr>
          <p:cNvPr id="10" name="Rectangle 8"/>
          <p:cNvSpPr>
            <a:spLocks noChangeArrowheads="1"/>
          </p:cNvSpPr>
          <p:nvPr/>
        </p:nvSpPr>
        <p:spPr bwMode="auto">
          <a:xfrm>
            <a:off x="5243513" y="1484313"/>
            <a:ext cx="1944687" cy="576262"/>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s-ES" sz="1600" dirty="0">
                <a:ea typeface="Arial Unicode MS" pitchFamily="34" charset="-128"/>
                <a:cs typeface="Arial Unicode MS" pitchFamily="34" charset="-128"/>
              </a:rPr>
              <a:t>Productos, dispositivos, sistemas.</a:t>
            </a:r>
          </a:p>
        </p:txBody>
      </p:sp>
      <p:sp>
        <p:nvSpPr>
          <p:cNvPr id="11" name="Rectangle 8"/>
          <p:cNvSpPr>
            <a:spLocks noChangeArrowheads="1"/>
          </p:cNvSpPr>
          <p:nvPr/>
        </p:nvSpPr>
        <p:spPr bwMode="auto">
          <a:xfrm>
            <a:off x="3203575" y="1484313"/>
            <a:ext cx="1871663" cy="641350"/>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s-ES" sz="1600" dirty="0">
                <a:ea typeface="Arial Unicode MS" pitchFamily="34" charset="-128"/>
                <a:cs typeface="Arial Unicode MS" pitchFamily="34" charset="-128"/>
              </a:rPr>
              <a:t>Procesos, métodos, usos.</a:t>
            </a:r>
          </a:p>
        </p:txBody>
      </p:sp>
      <p:sp>
        <p:nvSpPr>
          <p:cNvPr id="2" name="Rectangle 8"/>
          <p:cNvSpPr>
            <a:spLocks noChangeArrowheads="1"/>
          </p:cNvSpPr>
          <p:nvPr/>
        </p:nvSpPr>
        <p:spPr bwMode="auto">
          <a:xfrm>
            <a:off x="611188" y="1484313"/>
            <a:ext cx="2592387" cy="641350"/>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s-ES" sz="1600" dirty="0">
                <a:ea typeface="Arial Unicode MS" pitchFamily="34" charset="-128"/>
                <a:cs typeface="Arial Unicode MS" pitchFamily="34" charset="-128"/>
              </a:rPr>
              <a:t>Sustancias químicas, medicamentos. </a:t>
            </a:r>
          </a:p>
        </p:txBody>
      </p:sp>
      <p:pic>
        <p:nvPicPr>
          <p:cNvPr id="123928" name="Picture 14" descr="COSM_1"/>
          <p:cNvPicPr>
            <a:picLocks noChangeAspect="1" noChangeArrowheads="1"/>
          </p:cNvPicPr>
          <p:nvPr/>
        </p:nvPicPr>
        <p:blipFill>
          <a:blip r:embed="rId5"/>
          <a:srcRect l="2454" t="6479" r="2454" b="1620"/>
          <a:stretch>
            <a:fillRect/>
          </a:stretch>
        </p:blipFill>
        <p:spPr bwMode="auto">
          <a:xfrm>
            <a:off x="7091363" y="5200650"/>
            <a:ext cx="1306512" cy="892175"/>
          </a:xfrm>
          <a:prstGeom prst="rect">
            <a:avLst/>
          </a:prstGeom>
          <a:noFill/>
          <a:ln w="9525">
            <a:noFill/>
            <a:miter lim="800000"/>
            <a:headEnd/>
            <a:tailEnd/>
          </a:ln>
        </p:spPr>
      </p:pic>
      <p:pic>
        <p:nvPicPr>
          <p:cNvPr id="123929" name="Picture 11"/>
          <p:cNvPicPr>
            <a:picLocks noChangeAspect="1" noChangeArrowheads="1"/>
          </p:cNvPicPr>
          <p:nvPr/>
        </p:nvPicPr>
        <p:blipFill>
          <a:blip r:embed="rId6"/>
          <a:srcRect t="2625" r="9842"/>
          <a:stretch>
            <a:fillRect/>
          </a:stretch>
        </p:blipFill>
        <p:spPr bwMode="auto">
          <a:xfrm>
            <a:off x="5867400" y="5300663"/>
            <a:ext cx="1154113" cy="935037"/>
          </a:xfrm>
          <a:prstGeom prst="rect">
            <a:avLst/>
          </a:prstGeom>
          <a:noFill/>
          <a:ln w="9525">
            <a:noFill/>
            <a:miter lim="800000"/>
            <a:headEnd/>
            <a:tailEnd/>
          </a:ln>
        </p:spPr>
      </p:pic>
      <p:sp>
        <p:nvSpPr>
          <p:cNvPr id="123930" name="Line 12"/>
          <p:cNvSpPr>
            <a:spLocks noChangeShapeType="1"/>
          </p:cNvSpPr>
          <p:nvPr/>
        </p:nvSpPr>
        <p:spPr bwMode="auto">
          <a:xfrm flipH="1">
            <a:off x="6629400" y="5122863"/>
            <a:ext cx="1117600" cy="1258887"/>
          </a:xfrm>
          <a:prstGeom prst="line">
            <a:avLst/>
          </a:prstGeom>
          <a:noFill/>
          <a:ln w="57150">
            <a:solidFill>
              <a:schemeClr val="accent1"/>
            </a:solidFill>
            <a:round/>
            <a:headEnd/>
            <a:tailEnd/>
          </a:ln>
        </p:spPr>
        <p:txBody>
          <a:bodyPr/>
          <a:lstStyle/>
          <a:p>
            <a:endParaRPr lang="es-ES" dirty="0"/>
          </a:p>
        </p:txBody>
      </p:sp>
      <p:sp>
        <p:nvSpPr>
          <p:cNvPr id="123931" name="Line 11"/>
          <p:cNvSpPr>
            <a:spLocks noChangeShapeType="1"/>
          </p:cNvSpPr>
          <p:nvPr/>
        </p:nvSpPr>
        <p:spPr bwMode="auto">
          <a:xfrm>
            <a:off x="6530975" y="5024438"/>
            <a:ext cx="1117600" cy="1258887"/>
          </a:xfrm>
          <a:prstGeom prst="line">
            <a:avLst/>
          </a:prstGeom>
          <a:noFill/>
          <a:ln w="57150">
            <a:solidFill>
              <a:schemeClr val="accent1"/>
            </a:solidFill>
            <a:round/>
            <a:headEnd/>
            <a:tailEnd/>
          </a:ln>
        </p:spPr>
        <p:txBody>
          <a:bodyPr/>
          <a:lstStyle/>
          <a:p>
            <a:endParaRPr lang="es-ES" dirty="0"/>
          </a:p>
        </p:txBody>
      </p:sp>
      <p:sp>
        <p:nvSpPr>
          <p:cNvPr id="123932" name="Footer Placeholder 3"/>
          <p:cNvSpPr txBox="1">
            <a:spLocks noGrp="1"/>
          </p:cNvSpPr>
          <p:nvPr/>
        </p:nvSpPr>
        <p:spPr bwMode="auto">
          <a:xfrm>
            <a:off x="611187" y="6553200"/>
            <a:ext cx="6410325"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pic>
        <p:nvPicPr>
          <p:cNvPr id="123934" name="Picture 30" descr="160586024"/>
          <p:cNvPicPr>
            <a:picLocks noChangeAspect="1" noChangeArrowheads="1"/>
          </p:cNvPicPr>
          <p:nvPr/>
        </p:nvPicPr>
        <p:blipFill>
          <a:blip r:embed="rId7"/>
          <a:srcRect/>
          <a:stretch>
            <a:fillRect/>
          </a:stretch>
        </p:blipFill>
        <p:spPr bwMode="auto">
          <a:xfrm>
            <a:off x="971550" y="2133600"/>
            <a:ext cx="1368425" cy="904875"/>
          </a:xfrm>
          <a:prstGeom prst="rect">
            <a:avLst/>
          </a:prstGeom>
          <a:noFill/>
        </p:spPr>
      </p:pic>
      <p:pic>
        <p:nvPicPr>
          <p:cNvPr id="123935" name="Picture 31" descr="133971062"/>
          <p:cNvPicPr>
            <a:picLocks noChangeAspect="1" noChangeArrowheads="1"/>
          </p:cNvPicPr>
          <p:nvPr/>
        </p:nvPicPr>
        <p:blipFill>
          <a:blip r:embed="rId8"/>
          <a:srcRect/>
          <a:stretch>
            <a:fillRect/>
          </a:stretch>
        </p:blipFill>
        <p:spPr bwMode="auto">
          <a:xfrm>
            <a:off x="684213" y="3357563"/>
            <a:ext cx="1876425" cy="1289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188" y="4406900"/>
            <a:ext cx="7883525" cy="1362075"/>
          </a:xfrm>
        </p:spPr>
        <p:txBody>
          <a:bodyPr/>
          <a:lstStyle/>
          <a:p>
            <a:pPr eaLnBrk="1" hangingPunct="1">
              <a:defRPr/>
            </a:pPr>
            <a:r>
              <a:rPr lang="en-GB" sz="4000" cap="all" dirty="0"/>
              <a:t>BASES DE DATOS</a:t>
            </a:r>
          </a:p>
        </p:txBody>
      </p:sp>
      <p:sp>
        <p:nvSpPr>
          <p:cNvPr id="216068"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13</a:t>
            </a:r>
          </a:p>
        </p:txBody>
      </p:sp>
      <p:sp>
        <p:nvSpPr>
          <p:cNvPr id="216069" name="Footer Placeholder 3"/>
          <p:cNvSpPr txBox="1">
            <a:spLocks noGrp="1"/>
          </p:cNvSpPr>
          <p:nvPr/>
        </p:nvSpPr>
        <p:spPr bwMode="auto">
          <a:xfrm>
            <a:off x="611188" y="6553200"/>
            <a:ext cx="691314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idx="4294967295"/>
          </p:nvPr>
        </p:nvSpPr>
        <p:spPr/>
        <p:txBody>
          <a:bodyPr/>
          <a:lstStyle/>
          <a:p>
            <a:pPr eaLnBrk="1" hangingPunct="1"/>
            <a:r>
              <a:rPr lang="es-ES" dirty="0">
                <a:latin typeface="Arial" charset="0"/>
              </a:rPr>
              <a:t>¿Qué es una base de datos? </a:t>
            </a:r>
            <a:endParaRPr lang="en-GB" dirty="0">
              <a:latin typeface="Arial" charset="0"/>
            </a:endParaRPr>
          </a:p>
        </p:txBody>
      </p:sp>
      <p:sp>
        <p:nvSpPr>
          <p:cNvPr id="218115" name="Content Placeholder 2"/>
          <p:cNvSpPr>
            <a:spLocks noGrp="1"/>
          </p:cNvSpPr>
          <p:nvPr>
            <p:ph idx="4294967295"/>
          </p:nvPr>
        </p:nvSpPr>
        <p:spPr/>
        <p:txBody>
          <a:bodyPr/>
          <a:lstStyle/>
          <a:p>
            <a:pPr eaLnBrk="1" hangingPunct="1"/>
            <a:endParaRPr lang="en-GB" dirty="0">
              <a:latin typeface="Arial" charset="0"/>
            </a:endParaRPr>
          </a:p>
          <a:p>
            <a:pPr eaLnBrk="1" hangingPunct="1"/>
            <a:endParaRPr lang="en-GB" dirty="0">
              <a:latin typeface="Arial" charset="0"/>
            </a:endParaRPr>
          </a:p>
          <a:p>
            <a:pPr algn="just" eaLnBrk="1" hangingPunct="1"/>
            <a:r>
              <a:rPr lang="es-ES" dirty="0">
                <a:latin typeface="Arial" charset="0"/>
              </a:rPr>
              <a:t>Una base de datos es un conjunto de obras, datos y otros elementos independientes, ordenados de forma sistemática o metódica y accesibles por separado por vía electrónica u otra vía distinta.</a:t>
            </a:r>
            <a:endParaRPr lang="en-GB" dirty="0">
              <a:latin typeface="Arial" charset="0"/>
            </a:endParaRPr>
          </a:p>
          <a:p>
            <a:pPr eaLnBrk="1" hangingPunct="1"/>
            <a:endParaRPr lang="en-GB" dirty="0">
              <a:latin typeface="Arial" charset="0"/>
            </a:endParaRPr>
          </a:p>
          <a:p>
            <a:pPr eaLnBrk="1" hangingPunct="1"/>
            <a:endParaRPr lang="en-GB" dirty="0">
              <a:latin typeface="Arial" charset="0"/>
            </a:endParaRPr>
          </a:p>
        </p:txBody>
      </p:sp>
      <p:sp>
        <p:nvSpPr>
          <p:cNvPr id="218117"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14</a:t>
            </a:r>
          </a:p>
        </p:txBody>
      </p:sp>
      <p:sp>
        <p:nvSpPr>
          <p:cNvPr id="218118" name="Footer Placeholder 3"/>
          <p:cNvSpPr txBox="1">
            <a:spLocks noGrp="1"/>
          </p:cNvSpPr>
          <p:nvPr/>
        </p:nvSpPr>
        <p:spPr bwMode="auto">
          <a:xfrm>
            <a:off x="611188" y="6553200"/>
            <a:ext cx="655310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idx="4294967295"/>
          </p:nvPr>
        </p:nvSpPr>
        <p:spPr/>
        <p:txBody>
          <a:bodyPr/>
          <a:lstStyle/>
          <a:p>
            <a:pPr eaLnBrk="1" hangingPunct="1"/>
            <a:r>
              <a:rPr lang="es-ES" dirty="0">
                <a:latin typeface="Arial" charset="0"/>
              </a:rPr>
              <a:t>Alcance de la protección</a:t>
            </a:r>
          </a:p>
        </p:txBody>
      </p:sp>
      <p:sp>
        <p:nvSpPr>
          <p:cNvPr id="220163" name="Content Placeholder 2"/>
          <p:cNvSpPr>
            <a:spLocks noGrp="1"/>
          </p:cNvSpPr>
          <p:nvPr>
            <p:ph idx="4294967295"/>
          </p:nvPr>
        </p:nvSpPr>
        <p:spPr>
          <a:xfrm>
            <a:off x="595840" y="980728"/>
            <a:ext cx="8008608" cy="4464050"/>
          </a:xfrm>
        </p:spPr>
        <p:txBody>
          <a:bodyPr/>
          <a:lstStyle/>
          <a:p>
            <a:pPr eaLnBrk="1" hangingPunct="1"/>
            <a:r>
              <a:rPr lang="es-ES" dirty="0">
                <a:latin typeface="Arial" charset="0"/>
              </a:rPr>
              <a:t>Directiva  96/9/CE sobre la protección jurídica de las bases de datos</a:t>
            </a:r>
          </a:p>
          <a:p>
            <a:pPr marL="0" indent="0" eaLnBrk="1" hangingPunct="1">
              <a:buNone/>
            </a:pPr>
            <a:endParaRPr lang="es-ES" dirty="0">
              <a:latin typeface="Arial" charset="0"/>
            </a:endParaRPr>
          </a:p>
          <a:p>
            <a:pPr eaLnBrk="1" hangingPunct="1"/>
            <a:r>
              <a:rPr lang="es-ES" dirty="0">
                <a:latin typeface="Arial" charset="0"/>
              </a:rPr>
              <a:t>Protección de los derechos de autor</a:t>
            </a:r>
          </a:p>
          <a:p>
            <a:pPr lvl="1" eaLnBrk="1" hangingPunct="1"/>
            <a:r>
              <a:rPr lang="es-ES" dirty="0">
                <a:solidFill>
                  <a:srgbClr val="404B56"/>
                </a:solidFill>
                <a:latin typeface="Arial" charset="0"/>
              </a:rPr>
              <a:t>Estructura</a:t>
            </a:r>
          </a:p>
          <a:p>
            <a:pPr lvl="1" eaLnBrk="1" hangingPunct="1"/>
            <a:r>
              <a:rPr lang="es-ES" dirty="0">
                <a:solidFill>
                  <a:srgbClr val="404B56"/>
                </a:solidFill>
                <a:latin typeface="Arial" charset="0"/>
              </a:rPr>
              <a:t>Originalidad</a:t>
            </a:r>
          </a:p>
          <a:p>
            <a:pPr lvl="1" eaLnBrk="1" hangingPunct="1"/>
            <a:r>
              <a:rPr lang="es-ES" dirty="0">
                <a:solidFill>
                  <a:srgbClr val="404B56"/>
                </a:solidFill>
                <a:latin typeface="Arial" charset="0"/>
              </a:rPr>
              <a:t>Autoría</a:t>
            </a:r>
          </a:p>
          <a:p>
            <a:pPr lvl="1" eaLnBrk="1" hangingPunct="1"/>
            <a:r>
              <a:rPr lang="es-ES" dirty="0">
                <a:solidFill>
                  <a:srgbClr val="404B56"/>
                </a:solidFill>
                <a:latin typeface="Arial" charset="0"/>
              </a:rPr>
              <a:t>Protección limitada</a:t>
            </a:r>
          </a:p>
          <a:p>
            <a:pPr eaLnBrk="1" hangingPunct="1">
              <a:buFont typeface="Wingdings" pitchFamily="2" charset="2"/>
              <a:buNone/>
            </a:pPr>
            <a:endParaRPr lang="es-ES" i="1" dirty="0">
              <a:latin typeface="Arial" charset="0"/>
            </a:endParaRPr>
          </a:p>
          <a:p>
            <a:pPr eaLnBrk="1" hangingPunct="1"/>
            <a:r>
              <a:rPr lang="es-ES" dirty="0">
                <a:latin typeface="Arial" charset="0"/>
              </a:rPr>
              <a:t>Protección</a:t>
            </a:r>
            <a:r>
              <a:rPr lang="es-ES" i="1" dirty="0">
                <a:latin typeface="Arial" charset="0"/>
              </a:rPr>
              <a:t> sui generis</a:t>
            </a:r>
            <a:endParaRPr lang="es-ES" dirty="0">
              <a:latin typeface="Arial" charset="0"/>
            </a:endParaRPr>
          </a:p>
          <a:p>
            <a:pPr lvl="1" eaLnBrk="1" hangingPunct="1"/>
            <a:r>
              <a:rPr lang="es-ES" dirty="0">
                <a:solidFill>
                  <a:srgbClr val="404B56"/>
                </a:solidFill>
                <a:latin typeface="Arial" charset="0"/>
              </a:rPr>
              <a:t>Contenidos</a:t>
            </a:r>
          </a:p>
          <a:p>
            <a:pPr lvl="1" eaLnBrk="1" hangingPunct="1"/>
            <a:r>
              <a:rPr lang="es-ES" dirty="0">
                <a:solidFill>
                  <a:srgbClr val="404B56"/>
                </a:solidFill>
                <a:latin typeface="Arial" charset="0"/>
              </a:rPr>
              <a:t>Inversión</a:t>
            </a:r>
          </a:p>
          <a:p>
            <a:pPr lvl="1" eaLnBrk="1" hangingPunct="1"/>
            <a:r>
              <a:rPr lang="es-ES" dirty="0">
                <a:solidFill>
                  <a:srgbClr val="404B56"/>
                </a:solidFill>
                <a:latin typeface="Arial" charset="0"/>
              </a:rPr>
              <a:t>Fabricante</a:t>
            </a:r>
          </a:p>
          <a:p>
            <a:pPr lvl="1" eaLnBrk="1" hangingPunct="1"/>
            <a:endParaRPr lang="es-ES" dirty="0">
              <a:latin typeface="Arial" charset="0"/>
            </a:endParaRPr>
          </a:p>
          <a:p>
            <a:pPr eaLnBrk="1" hangingPunct="1"/>
            <a:r>
              <a:rPr lang="es-ES" dirty="0">
                <a:latin typeface="Arial" charset="0"/>
              </a:rPr>
              <a:t>Programas informáticos excluidos</a:t>
            </a:r>
          </a:p>
        </p:txBody>
      </p:sp>
      <p:sp>
        <p:nvSpPr>
          <p:cNvPr id="220165"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15</a:t>
            </a:r>
          </a:p>
        </p:txBody>
      </p:sp>
      <p:sp>
        <p:nvSpPr>
          <p:cNvPr id="220166" name="Footer Placeholder 3"/>
          <p:cNvSpPr txBox="1">
            <a:spLocks noGrp="1"/>
          </p:cNvSpPr>
          <p:nvPr/>
        </p:nvSpPr>
        <p:spPr bwMode="auto">
          <a:xfrm>
            <a:off x="611188" y="6553200"/>
            <a:ext cx="633707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idx="4294967295"/>
          </p:nvPr>
        </p:nvSpPr>
        <p:spPr/>
        <p:txBody>
          <a:bodyPr/>
          <a:lstStyle/>
          <a:p>
            <a:pPr eaLnBrk="1" hangingPunct="1"/>
            <a:r>
              <a:rPr lang="es-ES" dirty="0">
                <a:latin typeface="Arial" charset="0"/>
              </a:rPr>
              <a:t>Derechos y limitaciones</a:t>
            </a:r>
          </a:p>
        </p:txBody>
      </p:sp>
      <p:sp>
        <p:nvSpPr>
          <p:cNvPr id="222211" name="Content Placeholder 2"/>
          <p:cNvSpPr>
            <a:spLocks noGrp="1"/>
          </p:cNvSpPr>
          <p:nvPr>
            <p:ph idx="4294967295"/>
          </p:nvPr>
        </p:nvSpPr>
        <p:spPr/>
        <p:txBody>
          <a:bodyPr/>
          <a:lstStyle/>
          <a:p>
            <a:pPr eaLnBrk="1" hangingPunct="1"/>
            <a:r>
              <a:rPr lang="es-ES" dirty="0">
                <a:latin typeface="Arial" charset="0"/>
              </a:rPr>
              <a:t>Derechos de autor</a:t>
            </a:r>
          </a:p>
          <a:p>
            <a:pPr marL="0" indent="0" eaLnBrk="1" hangingPunct="1">
              <a:buNone/>
            </a:pPr>
            <a:endParaRPr lang="es-ES" dirty="0">
              <a:latin typeface="Arial" charset="0"/>
            </a:endParaRPr>
          </a:p>
          <a:p>
            <a:pPr lvl="1" eaLnBrk="1" hangingPunct="1"/>
            <a:r>
              <a:rPr lang="es-ES" dirty="0">
                <a:latin typeface="Arial" charset="0"/>
              </a:rPr>
              <a:t>Actos sujetos a restricciones</a:t>
            </a:r>
          </a:p>
          <a:p>
            <a:pPr lvl="1" eaLnBrk="1" hangingPunct="1"/>
            <a:r>
              <a:rPr lang="es-ES" dirty="0">
                <a:latin typeface="Arial" charset="0"/>
              </a:rPr>
              <a:t>Excepciones</a:t>
            </a:r>
          </a:p>
          <a:p>
            <a:pPr lvl="1" eaLnBrk="1" hangingPunct="1"/>
            <a:endParaRPr lang="es-ES" dirty="0">
              <a:latin typeface="Arial" charset="0"/>
            </a:endParaRPr>
          </a:p>
          <a:p>
            <a:pPr eaLnBrk="1" hangingPunct="1"/>
            <a:r>
              <a:rPr lang="es-ES" dirty="0">
                <a:latin typeface="Arial" charset="0"/>
              </a:rPr>
              <a:t>Derecho</a:t>
            </a:r>
            <a:r>
              <a:rPr lang="es-ES" i="1" dirty="0">
                <a:latin typeface="Arial" charset="0"/>
              </a:rPr>
              <a:t> sui generis</a:t>
            </a:r>
          </a:p>
          <a:p>
            <a:pPr eaLnBrk="1" hangingPunct="1"/>
            <a:endParaRPr lang="es-ES" dirty="0">
              <a:latin typeface="Arial" charset="0"/>
            </a:endParaRPr>
          </a:p>
          <a:p>
            <a:pPr lvl="1" eaLnBrk="1" hangingPunct="1"/>
            <a:r>
              <a:rPr lang="es-ES" dirty="0">
                <a:latin typeface="Arial" charset="0"/>
              </a:rPr>
              <a:t>15 años</a:t>
            </a:r>
          </a:p>
          <a:p>
            <a:pPr lvl="1" eaLnBrk="1" hangingPunct="1"/>
            <a:r>
              <a:rPr lang="es-ES" dirty="0">
                <a:latin typeface="Arial" charset="0"/>
              </a:rPr>
              <a:t>Impedir:</a:t>
            </a:r>
          </a:p>
          <a:p>
            <a:pPr lvl="2" eaLnBrk="1" hangingPunct="1"/>
            <a:r>
              <a:rPr lang="es-ES" dirty="0">
                <a:latin typeface="Arial" charset="0"/>
              </a:rPr>
              <a:t>La extracción</a:t>
            </a:r>
          </a:p>
          <a:p>
            <a:pPr lvl="2" eaLnBrk="1" hangingPunct="1"/>
            <a:r>
              <a:rPr lang="es-ES" dirty="0">
                <a:latin typeface="Arial" charset="0"/>
              </a:rPr>
              <a:t>La reutilización</a:t>
            </a:r>
          </a:p>
        </p:txBody>
      </p:sp>
      <p:sp>
        <p:nvSpPr>
          <p:cNvPr id="222213"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16</a:t>
            </a:r>
          </a:p>
        </p:txBody>
      </p:sp>
      <p:sp>
        <p:nvSpPr>
          <p:cNvPr id="222214" name="Footer Placeholder 3"/>
          <p:cNvSpPr txBox="1">
            <a:spLocks noGrp="1"/>
          </p:cNvSpPr>
          <p:nvPr/>
        </p:nvSpPr>
        <p:spPr bwMode="auto">
          <a:xfrm>
            <a:off x="611188" y="6553200"/>
            <a:ext cx="633707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11188" y="4406900"/>
            <a:ext cx="7883525" cy="1362075"/>
          </a:xfrm>
        </p:spPr>
        <p:txBody>
          <a:bodyPr/>
          <a:lstStyle/>
          <a:p>
            <a:pPr eaLnBrk="1" hangingPunct="1">
              <a:defRPr/>
            </a:pPr>
            <a:r>
              <a:rPr lang="en-GB" sz="4000" cap="all" dirty="0"/>
              <a:t>MARCAS</a:t>
            </a:r>
          </a:p>
        </p:txBody>
      </p:sp>
      <p:sp>
        <p:nvSpPr>
          <p:cNvPr id="224260"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17</a:t>
            </a:r>
          </a:p>
        </p:txBody>
      </p:sp>
      <p:sp>
        <p:nvSpPr>
          <p:cNvPr id="224261" name="Footer Placeholder 3"/>
          <p:cNvSpPr txBox="1">
            <a:spLocks noGrp="1"/>
          </p:cNvSpPr>
          <p:nvPr/>
        </p:nvSpPr>
        <p:spPr bwMode="auto">
          <a:xfrm>
            <a:off x="611188" y="6553200"/>
            <a:ext cx="669711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4"/>
          <p:cNvSpPr>
            <a:spLocks noGrp="1"/>
          </p:cNvSpPr>
          <p:nvPr>
            <p:ph type="title" idx="4294967295"/>
          </p:nvPr>
        </p:nvSpPr>
        <p:spPr/>
        <p:txBody>
          <a:bodyPr/>
          <a:lstStyle/>
          <a:p>
            <a:pPr eaLnBrk="1" hangingPunct="1"/>
            <a:r>
              <a:rPr lang="es-ES" dirty="0">
                <a:latin typeface="Arial" charset="0"/>
              </a:rPr>
              <a:t>¿Qué es una marca?</a:t>
            </a:r>
          </a:p>
        </p:txBody>
      </p:sp>
      <p:sp>
        <p:nvSpPr>
          <p:cNvPr id="226307" name="Content Placeholder 5"/>
          <p:cNvSpPr>
            <a:spLocks noGrp="1"/>
          </p:cNvSpPr>
          <p:nvPr>
            <p:ph idx="4294967295"/>
          </p:nvPr>
        </p:nvSpPr>
        <p:spPr>
          <a:xfrm>
            <a:off x="611188" y="1340768"/>
            <a:ext cx="7921625" cy="4464050"/>
          </a:xfrm>
        </p:spPr>
        <p:txBody>
          <a:bodyPr/>
          <a:lstStyle/>
          <a:p>
            <a:pPr algn="just" eaLnBrk="1" hangingPunct="1"/>
            <a:r>
              <a:rPr lang="es-ES" dirty="0">
                <a:latin typeface="Arial" charset="0"/>
              </a:rPr>
              <a:t>Las marcas son signos que pueden ser objeto de una representación gráfica, que distinguen los productos o servicios de una entidad (empresa u organización) de los de otra</a:t>
            </a:r>
          </a:p>
          <a:p>
            <a:pPr algn="just" eaLnBrk="1" hangingPunct="1"/>
            <a:endParaRPr lang="es-ES" dirty="0">
              <a:latin typeface="Arial" charset="0"/>
            </a:endParaRPr>
          </a:p>
          <a:p>
            <a:pPr algn="just" eaLnBrk="1" hangingPunct="1"/>
            <a:r>
              <a:rPr lang="es-ES" dirty="0">
                <a:latin typeface="Arial" charset="0"/>
              </a:rPr>
              <a:t>Existen muchos tipos distintos: denominativas, figurativas, de color, de forma</a:t>
            </a:r>
          </a:p>
          <a:p>
            <a:pPr eaLnBrk="1" hangingPunct="1"/>
            <a:endParaRPr lang="es-ES" b="1" dirty="0">
              <a:solidFill>
                <a:srgbClr val="009999"/>
              </a:solidFill>
              <a:latin typeface="Arial" charset="0"/>
            </a:endParaRPr>
          </a:p>
          <a:p>
            <a:pPr eaLnBrk="1" hangingPunct="1"/>
            <a:r>
              <a:rPr lang="es-ES" dirty="0">
                <a:latin typeface="Arial" charset="0"/>
              </a:rPr>
              <a:t>Motivos de denegación absolutos:</a:t>
            </a:r>
          </a:p>
          <a:p>
            <a:pPr marL="550863" lvl="1" indent="-279400" eaLnBrk="1" hangingPunct="1"/>
            <a:r>
              <a:rPr lang="es-ES" dirty="0">
                <a:solidFill>
                  <a:srgbClr val="404B56"/>
                </a:solidFill>
                <a:latin typeface="Arial" charset="0"/>
              </a:rPr>
              <a:t>Carácter distintivo</a:t>
            </a:r>
          </a:p>
          <a:p>
            <a:pPr marL="550863" lvl="1" indent="-279400" eaLnBrk="1" hangingPunct="1"/>
            <a:endParaRPr lang="es-ES" dirty="0">
              <a:latin typeface="Arial" charset="0"/>
            </a:endParaRPr>
          </a:p>
          <a:p>
            <a:pPr eaLnBrk="1" hangingPunct="1"/>
            <a:r>
              <a:rPr lang="es-ES" dirty="0">
                <a:latin typeface="Arial" charset="0"/>
              </a:rPr>
              <a:t>Motivos de denegación relativos:</a:t>
            </a:r>
          </a:p>
          <a:p>
            <a:pPr marL="550863" lvl="1" indent="-279400" algn="just" eaLnBrk="1" hangingPunct="1"/>
            <a:r>
              <a:rPr lang="es-ES" dirty="0">
                <a:latin typeface="Arial" charset="0"/>
              </a:rPr>
              <a:t>Cuando la coexistencia pacífica de las marcas es imposible</a:t>
            </a:r>
          </a:p>
        </p:txBody>
      </p:sp>
      <p:sp>
        <p:nvSpPr>
          <p:cNvPr id="226309"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18</a:t>
            </a:r>
          </a:p>
        </p:txBody>
      </p:sp>
      <p:sp>
        <p:nvSpPr>
          <p:cNvPr id="226310"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idx="4294967295"/>
          </p:nvPr>
        </p:nvSpPr>
        <p:spPr/>
        <p:txBody>
          <a:bodyPr/>
          <a:lstStyle/>
          <a:p>
            <a:pPr eaLnBrk="1" hangingPunct="1"/>
            <a:r>
              <a:rPr lang="es-ES" dirty="0">
                <a:latin typeface="Arial" charset="0"/>
              </a:rPr>
              <a:t>Registro</a:t>
            </a:r>
            <a:endParaRPr lang="en-GB" dirty="0">
              <a:latin typeface="Arial" charset="0"/>
            </a:endParaRPr>
          </a:p>
        </p:txBody>
      </p:sp>
      <p:sp>
        <p:nvSpPr>
          <p:cNvPr id="228355" name="Content Placeholder 2"/>
          <p:cNvSpPr>
            <a:spLocks noGrp="1"/>
          </p:cNvSpPr>
          <p:nvPr>
            <p:ph idx="4294967295"/>
          </p:nvPr>
        </p:nvSpPr>
        <p:spPr>
          <a:xfrm>
            <a:off x="574675" y="1340768"/>
            <a:ext cx="7921625" cy="4464050"/>
          </a:xfrm>
        </p:spPr>
        <p:txBody>
          <a:bodyPr/>
          <a:lstStyle/>
          <a:p>
            <a:pPr eaLnBrk="1" hangingPunct="1"/>
            <a:endParaRPr lang="es-ES" dirty="0">
              <a:latin typeface="Arial" charset="0"/>
            </a:endParaRPr>
          </a:p>
          <a:p>
            <a:pPr eaLnBrk="1" hangingPunct="1"/>
            <a:endParaRPr lang="es-ES" dirty="0">
              <a:latin typeface="Arial" charset="0"/>
            </a:endParaRPr>
          </a:p>
          <a:p>
            <a:pPr eaLnBrk="1" hangingPunct="1"/>
            <a:r>
              <a:rPr lang="es-ES" dirty="0">
                <a:latin typeface="Arial" charset="0"/>
              </a:rPr>
              <a:t>Nacional</a:t>
            </a:r>
          </a:p>
          <a:p>
            <a:pPr marL="0" indent="0" eaLnBrk="1" hangingPunct="1">
              <a:buNone/>
            </a:pPr>
            <a:endParaRPr lang="es-ES" dirty="0">
              <a:latin typeface="Arial" charset="0"/>
            </a:endParaRPr>
          </a:p>
          <a:p>
            <a:pPr eaLnBrk="1" hangingPunct="1"/>
            <a:r>
              <a:rPr lang="es-ES" dirty="0">
                <a:latin typeface="Arial" charset="0"/>
              </a:rPr>
              <a:t>Internacional</a:t>
            </a:r>
          </a:p>
          <a:p>
            <a:pPr marL="0" indent="0" eaLnBrk="1" hangingPunct="1">
              <a:buNone/>
            </a:pPr>
            <a:endParaRPr lang="es-ES" dirty="0">
              <a:latin typeface="Arial" charset="0"/>
            </a:endParaRPr>
          </a:p>
          <a:p>
            <a:pPr eaLnBrk="1" hangingPunct="1"/>
            <a:r>
              <a:rPr lang="es-ES" dirty="0">
                <a:latin typeface="Arial" charset="0"/>
              </a:rPr>
              <a:t>UE</a:t>
            </a:r>
          </a:p>
          <a:p>
            <a:pPr lvl="1" eaLnBrk="1" hangingPunct="1"/>
            <a:endParaRPr lang="es-ES" dirty="0">
              <a:latin typeface="Arial" charset="0"/>
            </a:endParaRPr>
          </a:p>
          <a:p>
            <a:pPr lvl="1" eaLnBrk="1" hangingPunct="1"/>
            <a:r>
              <a:rPr lang="es-ES" dirty="0">
                <a:solidFill>
                  <a:srgbClr val="404B56"/>
                </a:solidFill>
                <a:latin typeface="Arial" charset="0"/>
              </a:rPr>
              <a:t>Marca de la Unión Europea</a:t>
            </a:r>
            <a:endParaRPr lang="es-ES" dirty="0">
              <a:latin typeface="Arial" charset="0"/>
            </a:endParaRPr>
          </a:p>
        </p:txBody>
      </p:sp>
      <p:sp>
        <p:nvSpPr>
          <p:cNvPr id="228357"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19</a:t>
            </a:r>
          </a:p>
        </p:txBody>
      </p:sp>
      <p:sp>
        <p:nvSpPr>
          <p:cNvPr id="228358"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11188" y="4406900"/>
            <a:ext cx="7883525" cy="1362075"/>
          </a:xfrm>
        </p:spPr>
        <p:txBody>
          <a:bodyPr/>
          <a:lstStyle/>
          <a:p>
            <a:pPr eaLnBrk="1" hangingPunct="1"/>
            <a:r>
              <a:rPr lang="en-GB" sz="4000" dirty="0">
                <a:latin typeface="Arial" charset="0"/>
              </a:rPr>
              <a:t>INTRODUCCIÓN GENERAL</a:t>
            </a:r>
          </a:p>
        </p:txBody>
      </p:sp>
      <p:sp>
        <p:nvSpPr>
          <p:cNvPr id="9220" name="Footer Placeholder 3"/>
          <p:cNvSpPr>
            <a:spLocks noGrp="1"/>
          </p:cNvSpPr>
          <p:nvPr>
            <p:ph type="ftr" sz="quarter" idx="10"/>
          </p:nvPr>
        </p:nvSpPr>
        <p:spPr>
          <a:xfrm>
            <a:off x="611188" y="6553200"/>
            <a:ext cx="6049044" cy="476250"/>
          </a:xfrm>
          <a:noFill/>
          <a:ln>
            <a:miter lim="800000"/>
            <a:headEnd/>
            <a:tailEnd/>
          </a:ln>
        </p:spPr>
        <p:txBody>
          <a:bodyPr/>
          <a:lstStyle/>
          <a:p>
            <a:r>
              <a:rPr lang="es-ES" dirty="0"/>
              <a:t>Kit de Enseñanza sobre la Propiedad Intelectual - Aspectos básicos de la PI</a:t>
            </a:r>
            <a:endParaRPr lang="en-GB" dirty="0"/>
          </a:p>
        </p:txBody>
      </p:sp>
      <p:sp>
        <p:nvSpPr>
          <p:cNvPr id="9221"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E90A0D11-0652-4DB7-8CAA-1801C7B6D7F9}" type="slidenum">
              <a:rPr lang="de-DE" sz="1200"/>
              <a:pPr algn="r"/>
              <a:t>2</a:t>
            </a:fld>
            <a:endParaRPr lang="de-DE"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idx="4294967295"/>
          </p:nvPr>
        </p:nvSpPr>
        <p:spPr/>
        <p:txBody>
          <a:bodyPr/>
          <a:lstStyle/>
          <a:p>
            <a:pPr eaLnBrk="1" hangingPunct="1"/>
            <a:r>
              <a:rPr lang="es-ES" dirty="0">
                <a:latin typeface="Arial" charset="0"/>
              </a:rPr>
              <a:t>Alcance de la protección</a:t>
            </a:r>
          </a:p>
        </p:txBody>
      </p:sp>
      <p:sp>
        <p:nvSpPr>
          <p:cNvPr id="230403" name="Content Placeholder 2"/>
          <p:cNvSpPr>
            <a:spLocks noGrp="1"/>
          </p:cNvSpPr>
          <p:nvPr>
            <p:ph idx="4294967295"/>
          </p:nvPr>
        </p:nvSpPr>
        <p:spPr/>
        <p:txBody>
          <a:bodyPr/>
          <a:lstStyle/>
          <a:p>
            <a:pPr eaLnBrk="1" hangingPunct="1"/>
            <a:r>
              <a:rPr lang="es-ES" dirty="0">
                <a:solidFill>
                  <a:srgbClr val="404B56"/>
                </a:solidFill>
                <a:latin typeface="Arial" charset="0"/>
              </a:rPr>
              <a:t>Derecho exclusivo, aunque:</a:t>
            </a:r>
          </a:p>
          <a:p>
            <a:pPr eaLnBrk="1" hangingPunct="1"/>
            <a:endParaRPr lang="es-ES" dirty="0">
              <a:latin typeface="Arial" charset="0"/>
            </a:endParaRPr>
          </a:p>
          <a:p>
            <a:pPr lvl="1" eaLnBrk="1" hangingPunct="1"/>
            <a:r>
              <a:rPr lang="es-ES" dirty="0">
                <a:latin typeface="Arial" charset="0"/>
              </a:rPr>
              <a:t>principio de especialidad,</a:t>
            </a:r>
            <a:endParaRPr lang="es-ES" dirty="0">
              <a:solidFill>
                <a:srgbClr val="404B56"/>
              </a:solidFill>
              <a:latin typeface="Arial" charset="0"/>
            </a:endParaRPr>
          </a:p>
          <a:p>
            <a:pPr lvl="1" eaLnBrk="1" hangingPunct="1"/>
            <a:r>
              <a:rPr lang="es-ES" dirty="0">
                <a:latin typeface="Arial" charset="0"/>
              </a:rPr>
              <a:t>principio de territorialidad.</a:t>
            </a:r>
          </a:p>
          <a:p>
            <a:pPr lvl="1" eaLnBrk="1" hangingPunct="1"/>
            <a:endParaRPr lang="es-ES" dirty="0">
              <a:latin typeface="Arial" charset="0"/>
            </a:endParaRPr>
          </a:p>
          <a:p>
            <a:pPr eaLnBrk="1" hangingPunct="1"/>
            <a:r>
              <a:rPr lang="es-ES" dirty="0">
                <a:latin typeface="Arial" charset="0"/>
              </a:rPr>
              <a:t>Potencialmente perpetuo (renovación cada diez años)</a:t>
            </a:r>
          </a:p>
          <a:p>
            <a:pPr eaLnBrk="1" hangingPunct="1"/>
            <a:endParaRPr lang="es-ES" dirty="0">
              <a:latin typeface="Arial" charset="0"/>
            </a:endParaRPr>
          </a:p>
          <a:p>
            <a:pPr eaLnBrk="1" hangingPunct="1"/>
            <a:r>
              <a:rPr lang="es-ES" dirty="0">
                <a:latin typeface="Arial" charset="0"/>
              </a:rPr>
              <a:t>Riesgo de pérdida de la protección si:</a:t>
            </a:r>
          </a:p>
          <a:p>
            <a:pPr lvl="1" eaLnBrk="1" hangingPunct="1"/>
            <a:r>
              <a:rPr lang="es-ES" dirty="0">
                <a:latin typeface="Arial" charset="0"/>
              </a:rPr>
              <a:t>no se utiliza después de cinco años,</a:t>
            </a:r>
          </a:p>
          <a:p>
            <a:pPr lvl="1" eaLnBrk="1" hangingPunct="1"/>
            <a:r>
              <a:rPr lang="es-ES" dirty="0">
                <a:latin typeface="Arial" charset="0"/>
              </a:rPr>
              <a:t>se declara nula.</a:t>
            </a:r>
          </a:p>
          <a:p>
            <a:pPr eaLnBrk="1" hangingPunct="1">
              <a:buFont typeface="Wingdings" pitchFamily="2" charset="2"/>
              <a:buNone/>
            </a:pPr>
            <a:endParaRPr lang="es-ES" dirty="0">
              <a:latin typeface="Arial" charset="0"/>
            </a:endParaRPr>
          </a:p>
          <a:p>
            <a:pPr eaLnBrk="1" hangingPunct="1"/>
            <a:r>
              <a:rPr lang="es-ES" dirty="0">
                <a:latin typeface="Arial" charset="0"/>
              </a:rPr>
              <a:t>Usos permitidos</a:t>
            </a:r>
          </a:p>
        </p:txBody>
      </p:sp>
      <p:sp>
        <p:nvSpPr>
          <p:cNvPr id="230405"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20</a:t>
            </a:r>
          </a:p>
        </p:txBody>
      </p:sp>
      <p:sp>
        <p:nvSpPr>
          <p:cNvPr id="230406" name="Footer Placeholder 3"/>
          <p:cNvSpPr txBox="1">
            <a:spLocks noGrp="1"/>
          </p:cNvSpPr>
          <p:nvPr/>
        </p:nvSpPr>
        <p:spPr bwMode="auto">
          <a:xfrm>
            <a:off x="611188" y="6553200"/>
            <a:ext cx="734518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11188" y="4406900"/>
            <a:ext cx="7883525" cy="1362075"/>
          </a:xfrm>
        </p:spPr>
        <p:txBody>
          <a:bodyPr/>
          <a:lstStyle/>
          <a:p>
            <a:pPr eaLnBrk="1" hangingPunct="1">
              <a:defRPr/>
            </a:pPr>
            <a:r>
              <a:rPr lang="es-ES" sz="4000" cap="all" dirty="0"/>
              <a:t>DIBUJOS y modelos</a:t>
            </a:r>
          </a:p>
        </p:txBody>
      </p:sp>
      <p:sp>
        <p:nvSpPr>
          <p:cNvPr id="232452"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21</a:t>
            </a:r>
          </a:p>
        </p:txBody>
      </p:sp>
      <p:sp>
        <p:nvSpPr>
          <p:cNvPr id="232453" name="Footer Placeholder 3"/>
          <p:cNvSpPr txBox="1">
            <a:spLocks noGrp="1"/>
          </p:cNvSpPr>
          <p:nvPr/>
        </p:nvSpPr>
        <p:spPr bwMode="auto">
          <a:xfrm>
            <a:off x="596178" y="6553200"/>
            <a:ext cx="655310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4"/>
          <p:cNvSpPr>
            <a:spLocks noGrp="1"/>
          </p:cNvSpPr>
          <p:nvPr>
            <p:ph type="title" idx="4294967295"/>
          </p:nvPr>
        </p:nvSpPr>
        <p:spPr/>
        <p:txBody>
          <a:bodyPr/>
          <a:lstStyle/>
          <a:p>
            <a:pPr eaLnBrk="1" hangingPunct="1"/>
            <a:r>
              <a:rPr lang="es-ES" dirty="0">
                <a:latin typeface="Arial" charset="0"/>
              </a:rPr>
              <a:t>¿Qué es un dibujo o modelo?</a:t>
            </a:r>
          </a:p>
        </p:txBody>
      </p:sp>
      <p:sp>
        <p:nvSpPr>
          <p:cNvPr id="234499" name="Content Placeholder 5"/>
          <p:cNvSpPr>
            <a:spLocks noGrp="1"/>
          </p:cNvSpPr>
          <p:nvPr>
            <p:ph idx="4294967295"/>
          </p:nvPr>
        </p:nvSpPr>
        <p:spPr/>
        <p:txBody>
          <a:bodyPr/>
          <a:lstStyle/>
          <a:p>
            <a:pPr algn="just" eaLnBrk="1" hangingPunct="1"/>
            <a:r>
              <a:rPr lang="es-ES" dirty="0">
                <a:latin typeface="Arial" charset="0"/>
              </a:rPr>
              <a:t>Un dibujo o modelo es la apariencia exterior de la totalidad o de una parte de un producto, o de una parte del mismo, que se derive de sus características.</a:t>
            </a:r>
          </a:p>
          <a:p>
            <a:pPr marL="0" indent="0" algn="just" eaLnBrk="1" hangingPunct="1">
              <a:buNone/>
            </a:pPr>
            <a:endParaRPr lang="es-ES" dirty="0">
              <a:latin typeface="Arial" charset="0"/>
            </a:endParaRPr>
          </a:p>
          <a:p>
            <a:pPr eaLnBrk="1" hangingPunct="1"/>
            <a:r>
              <a:rPr lang="es-ES" dirty="0">
                <a:latin typeface="Arial" charset="0"/>
              </a:rPr>
              <a:t>Un producto es cualquier artículo industrial o artesanal.</a:t>
            </a:r>
          </a:p>
          <a:p>
            <a:pPr eaLnBrk="1" hangingPunct="1"/>
            <a:endParaRPr lang="es-ES" dirty="0">
              <a:latin typeface="Arial" charset="0"/>
            </a:endParaRPr>
          </a:p>
          <a:p>
            <a:pPr eaLnBrk="1" hangingPunct="1"/>
            <a:r>
              <a:rPr lang="es-ES" dirty="0">
                <a:latin typeface="Arial" charset="0"/>
              </a:rPr>
              <a:t>Requisitos de protección:</a:t>
            </a:r>
          </a:p>
          <a:p>
            <a:pPr lvl="1" eaLnBrk="1" hangingPunct="1"/>
            <a:r>
              <a:rPr lang="es-ES" dirty="0">
                <a:latin typeface="Arial" charset="0"/>
              </a:rPr>
              <a:t>Novedad</a:t>
            </a:r>
          </a:p>
          <a:p>
            <a:pPr lvl="1" eaLnBrk="1" hangingPunct="1"/>
            <a:r>
              <a:rPr lang="es-ES" dirty="0">
                <a:latin typeface="Arial" charset="0"/>
              </a:rPr>
              <a:t>Carácter singular</a:t>
            </a:r>
          </a:p>
          <a:p>
            <a:pPr lvl="1" eaLnBrk="1" hangingPunct="1"/>
            <a:endParaRPr lang="es-ES" dirty="0">
              <a:latin typeface="Arial" charset="0"/>
            </a:endParaRPr>
          </a:p>
          <a:p>
            <a:pPr eaLnBrk="1" hangingPunct="1"/>
            <a:r>
              <a:rPr lang="es-ES" dirty="0">
                <a:latin typeface="Arial" charset="0"/>
              </a:rPr>
              <a:t>Algunas exclusiones</a:t>
            </a:r>
          </a:p>
          <a:p>
            <a:pPr eaLnBrk="1" hangingPunct="1"/>
            <a:endParaRPr lang="es-ES" dirty="0">
              <a:latin typeface="Arial" charset="0"/>
            </a:endParaRPr>
          </a:p>
        </p:txBody>
      </p:sp>
      <p:sp>
        <p:nvSpPr>
          <p:cNvPr id="234501"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22</a:t>
            </a:r>
          </a:p>
        </p:txBody>
      </p:sp>
      <p:sp>
        <p:nvSpPr>
          <p:cNvPr id="234502" name="Footer Placeholder 3"/>
          <p:cNvSpPr txBox="1">
            <a:spLocks noGrp="1"/>
          </p:cNvSpPr>
          <p:nvPr/>
        </p:nvSpPr>
        <p:spPr bwMode="auto">
          <a:xfrm>
            <a:off x="611188" y="6553200"/>
            <a:ext cx="6769124"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4"/>
          <p:cNvSpPr>
            <a:spLocks noGrp="1"/>
          </p:cNvSpPr>
          <p:nvPr>
            <p:ph type="title" idx="4294967295"/>
          </p:nvPr>
        </p:nvSpPr>
        <p:spPr/>
        <p:txBody>
          <a:bodyPr/>
          <a:lstStyle/>
          <a:p>
            <a:pPr eaLnBrk="1" hangingPunct="1"/>
            <a:r>
              <a:rPr lang="es-ES" dirty="0">
                <a:latin typeface="Arial" charset="0"/>
              </a:rPr>
              <a:t>Derechos de dibujos o modelos registrados y no registrados</a:t>
            </a:r>
          </a:p>
        </p:txBody>
      </p:sp>
      <p:sp>
        <p:nvSpPr>
          <p:cNvPr id="236547" name="Content Placeholder 5"/>
          <p:cNvSpPr>
            <a:spLocks noGrp="1"/>
          </p:cNvSpPr>
          <p:nvPr>
            <p:ph idx="4294967295"/>
          </p:nvPr>
        </p:nvSpPr>
        <p:spPr>
          <a:xfrm>
            <a:off x="598488" y="1628775"/>
            <a:ext cx="7921625" cy="4464050"/>
          </a:xfrm>
        </p:spPr>
        <p:txBody>
          <a:bodyPr/>
          <a:lstStyle/>
          <a:p>
            <a:pPr eaLnBrk="1" hangingPunct="1"/>
            <a:r>
              <a:rPr lang="es-ES" dirty="0">
                <a:latin typeface="Arial" charset="0"/>
              </a:rPr>
              <a:t>Nacional</a:t>
            </a:r>
          </a:p>
          <a:p>
            <a:pPr eaLnBrk="1" hangingPunct="1"/>
            <a:endParaRPr lang="es-ES" dirty="0">
              <a:latin typeface="Arial" charset="0"/>
            </a:endParaRPr>
          </a:p>
          <a:p>
            <a:pPr eaLnBrk="1" hangingPunct="1"/>
            <a:r>
              <a:rPr lang="es-ES" dirty="0">
                <a:latin typeface="Arial" charset="0"/>
              </a:rPr>
              <a:t>Internacional</a:t>
            </a:r>
          </a:p>
          <a:p>
            <a:pPr eaLnBrk="1" hangingPunct="1"/>
            <a:endParaRPr lang="es-ES" dirty="0">
              <a:latin typeface="Arial" charset="0"/>
            </a:endParaRPr>
          </a:p>
          <a:p>
            <a:pPr eaLnBrk="1" hangingPunct="1"/>
            <a:r>
              <a:rPr lang="es-ES" dirty="0">
                <a:latin typeface="Arial" charset="0"/>
              </a:rPr>
              <a:t>UE</a:t>
            </a:r>
          </a:p>
          <a:p>
            <a:pPr eaLnBrk="1" hangingPunct="1"/>
            <a:endParaRPr lang="es-ES" dirty="0">
              <a:latin typeface="Arial" charset="0"/>
            </a:endParaRPr>
          </a:p>
          <a:p>
            <a:pPr lvl="1" eaLnBrk="1" hangingPunct="1"/>
            <a:r>
              <a:rPr lang="es-ES" dirty="0">
                <a:latin typeface="Arial" charset="0"/>
              </a:rPr>
              <a:t>Dibujo o modelo comunitario registrado</a:t>
            </a:r>
          </a:p>
          <a:p>
            <a:pPr lvl="1" eaLnBrk="1" hangingPunct="1"/>
            <a:r>
              <a:rPr lang="es-ES" dirty="0">
                <a:latin typeface="Arial" charset="0"/>
              </a:rPr>
              <a:t>Dibujo o modelo comunitario no registrado</a:t>
            </a:r>
          </a:p>
          <a:p>
            <a:pPr eaLnBrk="1" hangingPunct="1">
              <a:buFont typeface="Wingdings" pitchFamily="2" charset="2"/>
              <a:buNone/>
            </a:pPr>
            <a:endParaRPr lang="es-ES" dirty="0">
              <a:latin typeface="Arial" charset="0"/>
            </a:endParaRPr>
          </a:p>
        </p:txBody>
      </p:sp>
      <p:sp>
        <p:nvSpPr>
          <p:cNvPr id="236549"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23</a:t>
            </a:r>
          </a:p>
        </p:txBody>
      </p:sp>
      <p:sp>
        <p:nvSpPr>
          <p:cNvPr id="236550" name="Footer Placeholder 3"/>
          <p:cNvSpPr txBox="1">
            <a:spLocks noGrp="1"/>
          </p:cNvSpPr>
          <p:nvPr/>
        </p:nvSpPr>
        <p:spPr bwMode="auto">
          <a:xfrm>
            <a:off x="611188" y="6553200"/>
            <a:ext cx="691314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idx="4294967295"/>
          </p:nvPr>
        </p:nvSpPr>
        <p:spPr/>
        <p:txBody>
          <a:bodyPr/>
          <a:lstStyle/>
          <a:p>
            <a:pPr eaLnBrk="1" hangingPunct="1"/>
            <a:r>
              <a:rPr lang="es-ES" dirty="0">
                <a:latin typeface="Arial" charset="0"/>
              </a:rPr>
              <a:t>Alcance de la protección</a:t>
            </a:r>
          </a:p>
        </p:txBody>
      </p:sp>
      <p:sp>
        <p:nvSpPr>
          <p:cNvPr id="238595" name="Content Placeholder 2"/>
          <p:cNvSpPr>
            <a:spLocks noGrp="1"/>
          </p:cNvSpPr>
          <p:nvPr>
            <p:ph idx="4294967295"/>
          </p:nvPr>
        </p:nvSpPr>
        <p:spPr/>
        <p:txBody>
          <a:bodyPr/>
          <a:lstStyle/>
          <a:p>
            <a:pPr eaLnBrk="1" hangingPunct="1"/>
            <a:endParaRPr lang="es-ES" dirty="0">
              <a:latin typeface="Arial" charset="0"/>
            </a:endParaRPr>
          </a:p>
          <a:p>
            <a:pPr eaLnBrk="1" hangingPunct="1"/>
            <a:r>
              <a:rPr lang="es-ES" dirty="0">
                <a:latin typeface="Arial" charset="0"/>
              </a:rPr>
              <a:t>Derecho exclusivo</a:t>
            </a:r>
          </a:p>
          <a:p>
            <a:pPr eaLnBrk="1" hangingPunct="1"/>
            <a:endParaRPr lang="es-ES" dirty="0">
              <a:latin typeface="Arial" charset="0"/>
            </a:endParaRPr>
          </a:p>
          <a:p>
            <a:pPr eaLnBrk="1" hangingPunct="1"/>
            <a:r>
              <a:rPr lang="es-ES" dirty="0">
                <a:latin typeface="Arial" charset="0"/>
              </a:rPr>
              <a:t>Principio de territorialidad</a:t>
            </a:r>
          </a:p>
          <a:p>
            <a:pPr marL="0" indent="0" eaLnBrk="1" hangingPunct="1">
              <a:buNone/>
            </a:pPr>
            <a:endParaRPr lang="es-ES" dirty="0">
              <a:latin typeface="Arial" charset="0"/>
            </a:endParaRPr>
          </a:p>
          <a:p>
            <a:pPr eaLnBrk="1" hangingPunct="1"/>
            <a:r>
              <a:rPr lang="es-ES" dirty="0">
                <a:latin typeface="Arial" charset="0"/>
              </a:rPr>
              <a:t>Duración:</a:t>
            </a:r>
          </a:p>
          <a:p>
            <a:pPr lvl="1" eaLnBrk="1" hangingPunct="1"/>
            <a:r>
              <a:rPr lang="es-ES" dirty="0">
                <a:latin typeface="Arial" charset="0"/>
              </a:rPr>
              <a:t>derechos de los dibujos o modelos registrados: máximo de 25 años</a:t>
            </a:r>
          </a:p>
          <a:p>
            <a:pPr lvl="1" eaLnBrk="1" hangingPunct="1"/>
            <a:r>
              <a:rPr lang="es-ES" dirty="0">
                <a:latin typeface="Arial" charset="0"/>
              </a:rPr>
              <a:t>derechos de los dibujos o modelos no registrados: 3  años</a:t>
            </a:r>
          </a:p>
          <a:p>
            <a:pPr marL="271463" lvl="1" indent="0" eaLnBrk="1" hangingPunct="1">
              <a:buNone/>
            </a:pPr>
            <a:endParaRPr lang="es-ES" dirty="0">
              <a:latin typeface="Arial" charset="0"/>
            </a:endParaRPr>
          </a:p>
          <a:p>
            <a:pPr eaLnBrk="1" hangingPunct="1"/>
            <a:r>
              <a:rPr lang="es-ES" dirty="0">
                <a:latin typeface="Arial" charset="0"/>
              </a:rPr>
              <a:t>Usos permitidos</a:t>
            </a:r>
          </a:p>
        </p:txBody>
      </p:sp>
      <p:sp>
        <p:nvSpPr>
          <p:cNvPr id="238597"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24</a:t>
            </a:r>
          </a:p>
        </p:txBody>
      </p:sp>
      <p:sp>
        <p:nvSpPr>
          <p:cNvPr id="238598" name="Footer Placeholder 3"/>
          <p:cNvSpPr txBox="1">
            <a:spLocks noGrp="1"/>
          </p:cNvSpPr>
          <p:nvPr/>
        </p:nvSpPr>
        <p:spPr bwMode="auto">
          <a:xfrm>
            <a:off x="611188" y="6553200"/>
            <a:ext cx="669711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idx="4294967295"/>
          </p:nvPr>
        </p:nvSpPr>
        <p:spPr>
          <a:xfrm>
            <a:off x="611188" y="4437063"/>
            <a:ext cx="7883525" cy="1362075"/>
          </a:xfrm>
        </p:spPr>
        <p:txBody>
          <a:bodyPr/>
          <a:lstStyle/>
          <a:p>
            <a:pPr eaLnBrk="1" hangingPunct="1"/>
            <a:r>
              <a:rPr lang="en-GB" sz="4000" dirty="0">
                <a:latin typeface="Arial" charset="0"/>
              </a:rPr>
              <a:t>INDICACIONES GEOGRÁFICAS</a:t>
            </a:r>
          </a:p>
        </p:txBody>
      </p:sp>
      <p:sp>
        <p:nvSpPr>
          <p:cNvPr id="240644"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25</a:t>
            </a:r>
          </a:p>
        </p:txBody>
      </p:sp>
      <p:sp>
        <p:nvSpPr>
          <p:cNvPr id="240645" name="Footer Placeholder 3"/>
          <p:cNvSpPr txBox="1">
            <a:spLocks noGrp="1"/>
          </p:cNvSpPr>
          <p:nvPr/>
        </p:nvSpPr>
        <p:spPr bwMode="auto">
          <a:xfrm>
            <a:off x="611188" y="6553200"/>
            <a:ext cx="691314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idx="4294967295"/>
          </p:nvPr>
        </p:nvSpPr>
        <p:spPr/>
        <p:txBody>
          <a:bodyPr/>
          <a:lstStyle/>
          <a:p>
            <a:pPr eaLnBrk="1" hangingPunct="1"/>
            <a:r>
              <a:rPr lang="es-ES" dirty="0">
                <a:latin typeface="Arial" charset="0"/>
              </a:rPr>
              <a:t>¿Qué son las indicaciones geográficas?</a:t>
            </a:r>
          </a:p>
        </p:txBody>
      </p:sp>
      <p:sp>
        <p:nvSpPr>
          <p:cNvPr id="242691" name="Content Placeholder 2"/>
          <p:cNvSpPr>
            <a:spLocks noGrp="1"/>
          </p:cNvSpPr>
          <p:nvPr>
            <p:ph idx="4294967295"/>
          </p:nvPr>
        </p:nvSpPr>
        <p:spPr>
          <a:xfrm>
            <a:off x="574675" y="1268760"/>
            <a:ext cx="7921625" cy="4464050"/>
          </a:xfrm>
        </p:spPr>
        <p:txBody>
          <a:bodyPr/>
          <a:lstStyle/>
          <a:p>
            <a:pPr algn="just" eaLnBrk="1" hangingPunct="1"/>
            <a:r>
              <a:rPr lang="es-ES" dirty="0">
                <a:latin typeface="Arial" charset="0"/>
              </a:rPr>
              <a:t>Las indicaciones geográficas identifican un producto como originario de un territorio delimitado o de una región o localidad geográfica específicos, y cuya calidad, reputación u otras características son esencialmente atribuibles a su origen geográfico.</a:t>
            </a:r>
          </a:p>
          <a:p>
            <a:pPr marL="0" indent="0" eaLnBrk="1" hangingPunct="1">
              <a:buNone/>
            </a:pPr>
            <a:endParaRPr lang="es-ES" dirty="0">
              <a:latin typeface="Arial" charset="0"/>
            </a:endParaRPr>
          </a:p>
          <a:p>
            <a:pPr eaLnBrk="1" hangingPunct="1"/>
            <a:r>
              <a:rPr lang="es-ES" dirty="0">
                <a:latin typeface="Arial" charset="0"/>
              </a:rPr>
              <a:t>Protección con arreglo a la legislación de la UE</a:t>
            </a:r>
          </a:p>
          <a:p>
            <a:pPr eaLnBrk="1" hangingPunct="1"/>
            <a:endParaRPr lang="es-ES" dirty="0">
              <a:latin typeface="Arial" charset="0"/>
            </a:endParaRPr>
          </a:p>
          <a:p>
            <a:pPr marL="0" indent="0" eaLnBrk="1" hangingPunct="1">
              <a:buNone/>
            </a:pPr>
            <a:endParaRPr lang="es-ES" dirty="0">
              <a:latin typeface="Arial" charset="0"/>
            </a:endParaRPr>
          </a:p>
          <a:p>
            <a:pPr eaLnBrk="1" hangingPunct="1"/>
            <a:endParaRPr lang="es-ES" dirty="0">
              <a:latin typeface="Arial" charset="0"/>
            </a:endParaRPr>
          </a:p>
          <a:p>
            <a:pPr eaLnBrk="1" hangingPunct="1"/>
            <a:endParaRPr lang="es-ES" dirty="0">
              <a:latin typeface="Arial" charset="0"/>
            </a:endParaRPr>
          </a:p>
          <a:p>
            <a:pPr eaLnBrk="1" hangingPunct="1"/>
            <a:endParaRPr lang="es-ES" dirty="0">
              <a:latin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30744202"/>
              </p:ext>
            </p:extLst>
          </p:nvPr>
        </p:nvGraphicFramePr>
        <p:xfrm>
          <a:off x="1128672" y="3636168"/>
          <a:ext cx="6624637" cy="2322513"/>
        </p:xfrm>
        <a:graphic>
          <a:graphicData uri="http://schemas.openxmlformats.org/drawingml/2006/table">
            <a:tbl>
              <a:tblPr/>
              <a:tblGrid>
                <a:gridCol w="3313112">
                  <a:extLst>
                    <a:ext uri="{9D8B030D-6E8A-4147-A177-3AD203B41FA5}">
                      <a16:colId xmlns:a16="http://schemas.microsoft.com/office/drawing/2014/main" val="20000"/>
                    </a:ext>
                  </a:extLst>
                </a:gridCol>
                <a:gridCol w="3311525">
                  <a:extLst>
                    <a:ext uri="{9D8B030D-6E8A-4147-A177-3AD203B41FA5}">
                      <a16:colId xmlns:a16="http://schemas.microsoft.com/office/drawing/2014/main" val="20001"/>
                    </a:ext>
                  </a:extLst>
                </a:gridCol>
              </a:tblGrid>
              <a:tr h="811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noProof="0" dirty="0">
                          <a:ln>
                            <a:noFill/>
                          </a:ln>
                          <a:solidFill>
                            <a:srgbClr val="FFFFFF"/>
                          </a:solidFill>
                          <a:effectLst/>
                          <a:latin typeface="Arial" charset="0"/>
                          <a:cs typeface="Arial" charset="0"/>
                        </a:rPr>
                        <a:t>Indicación Geográfica Protegida (IGP)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FFFFFF"/>
                          </a:solidFill>
                          <a:effectLst/>
                          <a:latin typeface="Arial" charset="0"/>
                          <a:cs typeface="Arial" charset="0"/>
                        </a:rPr>
                        <a:t>Denominación de Origen Protegida (DOP)</a:t>
                      </a:r>
                      <a:endParaRPr kumimoji="0" lang="en-IE" sz="1800" b="1" i="0" u="none" strike="noStrike" cap="none" normalizeH="0" baseline="0" dirty="0">
                        <a:ln>
                          <a:noFill/>
                        </a:ln>
                        <a:solidFill>
                          <a:srgbClr val="FFFFF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11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4C575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CEC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4C575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CECD"/>
                    </a:solidFill>
                  </a:tcPr>
                </a:tc>
                <a:extLst>
                  <a:ext uri="{0D108BD9-81ED-4DB2-BD59-A6C34878D82A}">
                    <a16:rowId xmlns:a16="http://schemas.microsoft.com/office/drawing/2014/main" val="10001"/>
                  </a:ext>
                </a:extLst>
              </a:tr>
            </a:tbl>
          </a:graphicData>
        </a:graphic>
      </p:graphicFrame>
      <p:pic>
        <p:nvPicPr>
          <p:cNvPr id="242703" name="Picture 5"/>
          <p:cNvPicPr>
            <a:picLocks noChangeAspect="1"/>
          </p:cNvPicPr>
          <p:nvPr/>
        </p:nvPicPr>
        <p:blipFill>
          <a:blip r:embed="rId3"/>
          <a:srcRect/>
          <a:stretch>
            <a:fillRect/>
          </a:stretch>
        </p:blipFill>
        <p:spPr bwMode="auto">
          <a:xfrm>
            <a:off x="2124075" y="4365104"/>
            <a:ext cx="1512888" cy="1511300"/>
          </a:xfrm>
          <a:prstGeom prst="rect">
            <a:avLst/>
          </a:prstGeom>
          <a:noFill/>
          <a:ln w="9525">
            <a:noFill/>
            <a:miter lim="800000"/>
            <a:headEnd/>
            <a:tailEnd/>
          </a:ln>
        </p:spPr>
      </p:pic>
      <p:pic>
        <p:nvPicPr>
          <p:cNvPr id="242704" name="Picture 4"/>
          <p:cNvPicPr>
            <a:picLocks noChangeAspect="1"/>
          </p:cNvPicPr>
          <p:nvPr/>
        </p:nvPicPr>
        <p:blipFill>
          <a:blip r:embed="rId4"/>
          <a:srcRect/>
          <a:stretch>
            <a:fillRect/>
          </a:stretch>
        </p:blipFill>
        <p:spPr bwMode="auto">
          <a:xfrm>
            <a:off x="5435600" y="4363517"/>
            <a:ext cx="1512888" cy="1512887"/>
          </a:xfrm>
          <a:prstGeom prst="rect">
            <a:avLst/>
          </a:prstGeom>
          <a:noFill/>
          <a:ln w="9525">
            <a:noFill/>
            <a:miter lim="800000"/>
            <a:headEnd/>
            <a:tailEnd/>
          </a:ln>
        </p:spPr>
      </p:pic>
      <p:sp>
        <p:nvSpPr>
          <p:cNvPr id="242706"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26</a:t>
            </a:r>
          </a:p>
        </p:txBody>
      </p:sp>
      <p:sp>
        <p:nvSpPr>
          <p:cNvPr id="242707" name="Footer Placeholder 3"/>
          <p:cNvSpPr txBox="1">
            <a:spLocks noGrp="1"/>
          </p:cNvSpPr>
          <p:nvPr/>
        </p:nvSpPr>
        <p:spPr bwMode="auto">
          <a:xfrm>
            <a:off x="611188" y="6553200"/>
            <a:ext cx="662510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idx="4294967295"/>
          </p:nvPr>
        </p:nvSpPr>
        <p:spPr/>
        <p:txBody>
          <a:bodyPr/>
          <a:lstStyle/>
          <a:p>
            <a:pPr eaLnBrk="1" hangingPunct="1"/>
            <a:r>
              <a:rPr lang="es-ES" dirty="0">
                <a:latin typeface="Arial" charset="0"/>
              </a:rPr>
              <a:t>Diferencia entre las IGP y las DOP</a:t>
            </a:r>
            <a:endParaRPr lang="en-GB" dirty="0">
              <a:latin typeface="Arial" charset="0"/>
            </a:endParaRPr>
          </a:p>
        </p:txBody>
      </p:sp>
      <p:sp>
        <p:nvSpPr>
          <p:cNvPr id="244739" name="Content Placeholder 2"/>
          <p:cNvSpPr>
            <a:spLocks noGrp="1"/>
          </p:cNvSpPr>
          <p:nvPr>
            <p:ph idx="4294967295"/>
          </p:nvPr>
        </p:nvSpPr>
        <p:spPr>
          <a:xfrm>
            <a:off x="611188" y="1628775"/>
            <a:ext cx="7921625" cy="4464050"/>
          </a:xfrm>
        </p:spPr>
        <p:txBody>
          <a:bodyPr/>
          <a:lstStyle/>
          <a:p>
            <a:pPr eaLnBrk="1" hangingPunct="1"/>
            <a:r>
              <a:rPr lang="es-ES" dirty="0">
                <a:latin typeface="Arial" charset="0"/>
              </a:rPr>
              <a:t>A las DOP se les aplican condiciones más estrictas:</a:t>
            </a:r>
          </a:p>
          <a:p>
            <a:pPr marL="0" indent="0" eaLnBrk="1" hangingPunct="1">
              <a:buNone/>
            </a:pPr>
            <a:endParaRPr lang="en-GB" dirty="0">
              <a:latin typeface="Arial" charset="0"/>
            </a:endParaRPr>
          </a:p>
          <a:p>
            <a:pPr lvl="1" algn="just" eaLnBrk="1" hangingPunct="1"/>
            <a:r>
              <a:rPr lang="es-ES" dirty="0">
                <a:latin typeface="Arial" charset="0"/>
              </a:rPr>
              <a:t>la relación entre el nombre del lugar y el producto se debe fundamental o exclusivamente al medio geográfico particular;</a:t>
            </a:r>
          </a:p>
          <a:p>
            <a:pPr lvl="1" algn="just" eaLnBrk="1" hangingPunct="1"/>
            <a:endParaRPr lang="en-GB" dirty="0">
              <a:latin typeface="Arial" charset="0"/>
            </a:endParaRPr>
          </a:p>
          <a:p>
            <a:pPr lvl="1" algn="just" eaLnBrk="1" hangingPunct="1"/>
            <a:r>
              <a:rPr lang="es-ES" dirty="0">
                <a:solidFill>
                  <a:srgbClr val="404B56"/>
                </a:solidFill>
                <a:latin typeface="Arial" charset="0"/>
              </a:rPr>
              <a:t>todas las etapas de la producción, la transformación y la preparación están ubicadas en la región geográfica delimitada.</a:t>
            </a:r>
            <a:endParaRPr lang="en-GB" b="1" dirty="0">
              <a:latin typeface="Arial" charset="0"/>
            </a:endParaRPr>
          </a:p>
        </p:txBody>
      </p:sp>
      <p:sp>
        <p:nvSpPr>
          <p:cNvPr id="244741"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27</a:t>
            </a:r>
          </a:p>
        </p:txBody>
      </p:sp>
      <p:sp>
        <p:nvSpPr>
          <p:cNvPr id="244742"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1BD62A-2FDF-4367-808B-C70D16A5FF7F}" type="slidenum">
              <a:rPr lang="de-DE"/>
              <a:pPr>
                <a:defRPr/>
              </a:pPr>
              <a:t>28</a:t>
            </a:fld>
            <a:endParaRPr lang="de-DE" dirty="0"/>
          </a:p>
        </p:txBody>
      </p:sp>
      <p:sp>
        <p:nvSpPr>
          <p:cNvPr id="246786" name="Title 1"/>
          <p:cNvSpPr>
            <a:spLocks noGrp="1"/>
          </p:cNvSpPr>
          <p:nvPr>
            <p:ph type="title" idx="4294967295"/>
          </p:nvPr>
        </p:nvSpPr>
        <p:spPr>
          <a:xfrm>
            <a:off x="611188" y="4406900"/>
            <a:ext cx="7883525" cy="1362075"/>
          </a:xfrm>
        </p:spPr>
        <p:txBody>
          <a:bodyPr/>
          <a:lstStyle/>
          <a:p>
            <a:pPr eaLnBrk="1" hangingPunct="1"/>
            <a:r>
              <a:rPr lang="en-GB" sz="4000" dirty="0">
                <a:latin typeface="Arial" charset="0"/>
              </a:rPr>
              <a:t>MODELOS DE UTILIDAD</a:t>
            </a:r>
          </a:p>
        </p:txBody>
      </p:sp>
      <p:sp>
        <p:nvSpPr>
          <p:cNvPr id="246787"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46788"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28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pPr>
              <a:defRPr/>
            </a:pPr>
            <a:fld id="{59E669D5-3F63-40A5-AE8F-D13F4A2C94AC}" type="slidenum">
              <a:rPr lang="de-DE"/>
              <a:pPr>
                <a:defRPr/>
              </a:pPr>
              <a:t>29</a:t>
            </a:fld>
            <a:endParaRPr lang="de-DE" dirty="0"/>
          </a:p>
        </p:txBody>
      </p:sp>
      <p:sp>
        <p:nvSpPr>
          <p:cNvPr id="248834" name="Rectangle 3"/>
          <p:cNvSpPr>
            <a:spLocks noChangeArrowheads="1"/>
          </p:cNvSpPr>
          <p:nvPr/>
        </p:nvSpPr>
        <p:spPr bwMode="auto">
          <a:xfrm>
            <a:off x="749300" y="1196975"/>
            <a:ext cx="2887663" cy="4602163"/>
          </a:xfrm>
          <a:prstGeom prst="rect">
            <a:avLst/>
          </a:prstGeom>
          <a:solidFill>
            <a:schemeClr val="bg1"/>
          </a:solidFill>
          <a:ln w="6350" algn="ctr">
            <a:solidFill>
              <a:schemeClr val="bg2"/>
            </a:solidFill>
            <a:miter lim="800000"/>
            <a:headEnd/>
            <a:tailEnd/>
          </a:ln>
        </p:spPr>
        <p:txBody>
          <a:bodyPr wrap="none" anchor="ctr"/>
          <a:lstStyle/>
          <a:p>
            <a:pPr algn="ctr">
              <a:spcBef>
                <a:spcPct val="50000"/>
              </a:spcBef>
              <a:buFont typeface="Wingdings" pitchFamily="2" charset="2"/>
              <a:buNone/>
            </a:pPr>
            <a:endParaRPr lang="de-DE" sz="2000">
              <a:solidFill>
                <a:schemeClr val="bg1"/>
              </a:solidFill>
            </a:endParaRPr>
          </a:p>
        </p:txBody>
      </p:sp>
      <p:sp>
        <p:nvSpPr>
          <p:cNvPr id="248835"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¿Qué es un modelo de utilidad?</a:t>
            </a:r>
            <a:endParaRPr lang="en-GB" dirty="0">
              <a:latin typeface="Arial" charset="0"/>
            </a:endParaRPr>
          </a:p>
        </p:txBody>
      </p:sp>
      <p:sp>
        <p:nvSpPr>
          <p:cNvPr id="248836" name="Rectangle 3"/>
          <p:cNvSpPr>
            <a:spLocks noGrp="1" noChangeArrowheads="1"/>
          </p:cNvSpPr>
          <p:nvPr>
            <p:ph type="body" idx="4294967295"/>
          </p:nvPr>
        </p:nvSpPr>
        <p:spPr>
          <a:xfrm>
            <a:off x="3702050" y="1187450"/>
            <a:ext cx="5046414" cy="2673350"/>
          </a:xfrm>
        </p:spPr>
        <p:txBody>
          <a:bodyPr lIns="91440" tIns="45720" rIns="91440" bIns="45720"/>
          <a:lstStyle/>
          <a:p>
            <a:pPr marL="236538" indent="-236538" algn="just" eaLnBrk="1" hangingPunct="1"/>
            <a:r>
              <a:rPr lang="es-ES" sz="1800" dirty="0">
                <a:latin typeface="Arial" charset="0"/>
              </a:rPr>
              <a:t>Los modelos de utilidad conceden al titular el derecho exclusivo de impedir a terceros</a:t>
            </a:r>
            <a:endParaRPr lang="en-GB" sz="1800" dirty="0">
              <a:latin typeface="Arial" charset="0"/>
            </a:endParaRPr>
          </a:p>
          <a:p>
            <a:pPr marL="538163" lvl="1" indent="-274638" algn="just" eaLnBrk="1" hangingPunct="1"/>
            <a:r>
              <a:rPr lang="es-ES" sz="1800" dirty="0">
                <a:latin typeface="Arial" charset="0"/>
              </a:rPr>
              <a:t>explotar una invención (por ejemplo, fabricación, utilización, puesta en venta),</a:t>
            </a:r>
            <a:endParaRPr lang="en-GB" sz="1800" dirty="0">
              <a:latin typeface="Arial" charset="0"/>
            </a:endParaRPr>
          </a:p>
          <a:p>
            <a:pPr marL="538163" lvl="1" indent="-274638" algn="just" eaLnBrk="1" hangingPunct="1"/>
            <a:r>
              <a:rPr lang="es-ES" sz="1800" dirty="0">
                <a:latin typeface="Arial" charset="0"/>
              </a:rPr>
              <a:t>sin autorización, en el país en que se registró el modelo de utilidad,</a:t>
            </a:r>
            <a:r>
              <a:rPr lang="en-GB" sz="1800" dirty="0">
                <a:latin typeface="Arial" charset="0"/>
              </a:rPr>
              <a:t>	</a:t>
            </a:r>
          </a:p>
          <a:p>
            <a:pPr marL="538163" lvl="1" indent="-274638" eaLnBrk="1" hangingPunct="1"/>
            <a:endParaRPr lang="en-GB" sz="1800" dirty="0">
              <a:latin typeface="Arial" charset="0"/>
            </a:endParaRPr>
          </a:p>
          <a:p>
            <a:pPr marL="263525" lvl="1" indent="0" eaLnBrk="1" hangingPunct="1">
              <a:buNone/>
            </a:pPr>
            <a:r>
              <a:rPr lang="es-ES" sz="1800" dirty="0">
                <a:latin typeface="Arial" charset="0"/>
              </a:rPr>
              <a:t>durante un tiempo breve (de 3 a 10  años).</a:t>
            </a:r>
          </a:p>
          <a:p>
            <a:pPr marL="263525" lvl="1" indent="0" eaLnBrk="1" hangingPunct="1">
              <a:buNone/>
            </a:pPr>
            <a:endParaRPr lang="en-GB" sz="1800" dirty="0">
              <a:latin typeface="Arial" charset="0"/>
            </a:endParaRPr>
          </a:p>
          <a:p>
            <a:pPr marL="236538" indent="-236538" eaLnBrk="1" hangingPunct="1"/>
            <a:r>
              <a:rPr lang="es-ES" sz="1800" dirty="0">
                <a:latin typeface="Arial" charset="0"/>
              </a:rPr>
              <a:t>El titular debe divulgar la invención al público.</a:t>
            </a:r>
            <a:endParaRPr lang="en-GB" sz="1800" dirty="0">
              <a:latin typeface="Arial" charset="0"/>
            </a:endParaRPr>
          </a:p>
          <a:p>
            <a:pPr marL="236538" indent="-236538" eaLnBrk="1" hangingPunct="1"/>
            <a:endParaRPr lang="en-GB" dirty="0">
              <a:latin typeface="Arial" charset="0"/>
            </a:endParaRPr>
          </a:p>
          <a:p>
            <a:pPr marL="236538" indent="-236538" eaLnBrk="1" hangingPunct="1"/>
            <a:endParaRPr lang="en-GB" dirty="0">
              <a:solidFill>
                <a:srgbClr val="B30B00"/>
              </a:solidFill>
              <a:latin typeface="Arial" charset="0"/>
            </a:endParaRPr>
          </a:p>
        </p:txBody>
      </p:sp>
      <p:sp>
        <p:nvSpPr>
          <p:cNvPr id="248837" name="Gefaltete Ecke 5"/>
          <p:cNvSpPr>
            <a:spLocks noChangeArrowheads="1"/>
          </p:cNvSpPr>
          <p:nvPr/>
        </p:nvSpPr>
        <p:spPr bwMode="auto">
          <a:xfrm>
            <a:off x="3851920" y="4941888"/>
            <a:ext cx="1512243" cy="1038225"/>
          </a:xfrm>
          <a:prstGeom prst="foldedCorner">
            <a:avLst>
              <a:gd name="adj" fmla="val 16667"/>
            </a:avLst>
          </a:prstGeom>
          <a:solidFill>
            <a:schemeClr val="hlink"/>
          </a:solidFill>
          <a:ln w="25400" algn="ctr">
            <a:noFill/>
            <a:round/>
            <a:headEnd/>
            <a:tailEnd/>
          </a:ln>
        </p:spPr>
        <p:txBody>
          <a:bodyPr anchor="ctr"/>
          <a:lstStyle/>
          <a:p>
            <a:pPr algn="ctr"/>
            <a:r>
              <a:rPr lang="en-US" dirty="0" err="1">
                <a:solidFill>
                  <a:srgbClr val="FFFFFF"/>
                </a:solidFill>
              </a:rPr>
              <a:t>Revelar</a:t>
            </a:r>
            <a:r>
              <a:rPr lang="en-US" dirty="0">
                <a:solidFill>
                  <a:srgbClr val="FFFFFF"/>
                </a:solidFill>
              </a:rPr>
              <a:t> la </a:t>
            </a:r>
            <a:r>
              <a:rPr lang="en-US" dirty="0" err="1">
                <a:solidFill>
                  <a:srgbClr val="FFFFFF"/>
                </a:solidFill>
              </a:rPr>
              <a:t>invención</a:t>
            </a:r>
            <a:r>
              <a:rPr lang="en-US" dirty="0">
                <a:solidFill>
                  <a:srgbClr val="FFFFFF"/>
                </a:solidFill>
              </a:rPr>
              <a:t> (</a:t>
            </a:r>
            <a:r>
              <a:rPr lang="en-US" dirty="0" err="1">
                <a:solidFill>
                  <a:srgbClr val="FFFFFF"/>
                </a:solidFill>
              </a:rPr>
              <a:t>divulgación</a:t>
            </a:r>
            <a:r>
              <a:rPr lang="en-US" dirty="0">
                <a:solidFill>
                  <a:srgbClr val="FFFFFF"/>
                </a:solidFill>
              </a:rPr>
              <a:t>)</a:t>
            </a:r>
          </a:p>
        </p:txBody>
      </p:sp>
      <p:sp>
        <p:nvSpPr>
          <p:cNvPr id="248838" name="Gefaltete Ecke 6"/>
          <p:cNvSpPr>
            <a:spLocks noChangeArrowheads="1"/>
          </p:cNvSpPr>
          <p:nvPr/>
        </p:nvSpPr>
        <p:spPr bwMode="auto">
          <a:xfrm>
            <a:off x="6946900" y="4941888"/>
            <a:ext cx="2017588" cy="1223416"/>
          </a:xfrm>
          <a:prstGeom prst="foldedCorner">
            <a:avLst>
              <a:gd name="adj" fmla="val 16667"/>
            </a:avLst>
          </a:prstGeom>
          <a:solidFill>
            <a:schemeClr val="hlink"/>
          </a:solidFill>
          <a:ln w="25400" algn="ctr">
            <a:noFill/>
            <a:round/>
            <a:headEnd/>
            <a:tailEnd/>
          </a:ln>
        </p:spPr>
        <p:txBody>
          <a:bodyPr anchor="ctr"/>
          <a:lstStyle/>
          <a:p>
            <a:pPr algn="ctr"/>
            <a:r>
              <a:rPr lang="es-ES" dirty="0">
                <a:solidFill>
                  <a:srgbClr val="FFFFFF"/>
                </a:solidFill>
              </a:rPr>
              <a:t>Obtener protección (modelo de utilidad)</a:t>
            </a:r>
            <a:endParaRPr lang="en-US" dirty="0">
              <a:solidFill>
                <a:srgbClr val="FFFFFF"/>
              </a:solidFill>
            </a:endParaRPr>
          </a:p>
        </p:txBody>
      </p:sp>
      <p:pic>
        <p:nvPicPr>
          <p:cNvPr id="248839" name="Picture 11"/>
          <p:cNvPicPr>
            <a:picLocks noChangeAspect="1" noChangeArrowheads="1"/>
          </p:cNvPicPr>
          <p:nvPr/>
        </p:nvPicPr>
        <p:blipFill>
          <a:blip r:embed="rId3"/>
          <a:srcRect/>
          <a:stretch>
            <a:fillRect/>
          </a:stretch>
        </p:blipFill>
        <p:spPr bwMode="auto">
          <a:xfrm>
            <a:off x="755650" y="1196975"/>
            <a:ext cx="2986088" cy="4824413"/>
          </a:xfrm>
          <a:prstGeom prst="rect">
            <a:avLst/>
          </a:prstGeom>
          <a:noFill/>
          <a:ln w="9525">
            <a:solidFill>
              <a:schemeClr val="tx1"/>
            </a:solidFill>
            <a:miter lim="800000"/>
            <a:headEnd/>
            <a:tailEnd/>
          </a:ln>
        </p:spPr>
      </p:pic>
      <p:pic>
        <p:nvPicPr>
          <p:cNvPr id="248840" name="Picture 8"/>
          <p:cNvPicPr>
            <a:picLocks noChangeAspect="1" noChangeArrowheads="1"/>
          </p:cNvPicPr>
          <p:nvPr/>
        </p:nvPicPr>
        <p:blipFill>
          <a:blip r:embed="rId4"/>
          <a:srcRect/>
          <a:stretch>
            <a:fillRect/>
          </a:stretch>
        </p:blipFill>
        <p:spPr bwMode="auto">
          <a:xfrm>
            <a:off x="5435600" y="4868863"/>
            <a:ext cx="1511300" cy="1050925"/>
          </a:xfrm>
          <a:prstGeom prst="rect">
            <a:avLst/>
          </a:prstGeom>
          <a:noFill/>
          <a:ln w="9525">
            <a:noFill/>
            <a:miter lim="800000"/>
            <a:headEnd/>
            <a:tailEnd/>
          </a:ln>
          <a:effectLst/>
        </p:spPr>
      </p:pic>
      <p:sp>
        <p:nvSpPr>
          <p:cNvPr id="248841"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48842" name="Foliennummernplatzhalter 4"/>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ea typeface="ＭＳ Ｐゴシック" pitchFamily="34" charset="-128"/>
              </a:rPr>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p:txBody>
          <a:bodyPr lIns="91440" tIns="45720" rIns="91440" bIns="45720" anchor="ctr"/>
          <a:lstStyle/>
          <a:p>
            <a:pPr eaLnBrk="1" hangingPunct="1"/>
            <a:r>
              <a:rPr lang="es-ES" dirty="0">
                <a:latin typeface="Arial" charset="0"/>
              </a:rPr>
              <a:t>Los diferentes tipos de PI (I)</a:t>
            </a:r>
          </a:p>
        </p:txBody>
      </p:sp>
      <p:sp>
        <p:nvSpPr>
          <p:cNvPr id="10243" name="Textfeld 6"/>
          <p:cNvSpPr txBox="1">
            <a:spLocks noChangeArrowheads="1"/>
          </p:cNvSpPr>
          <p:nvPr/>
        </p:nvSpPr>
        <p:spPr bwMode="auto">
          <a:xfrm>
            <a:off x="641073" y="1831700"/>
            <a:ext cx="2213297" cy="369332"/>
          </a:xfrm>
          <a:prstGeom prst="rect">
            <a:avLst/>
          </a:prstGeom>
          <a:noFill/>
          <a:ln w="9525">
            <a:noFill/>
            <a:miter lim="800000"/>
            <a:headEnd/>
            <a:tailEnd/>
          </a:ln>
        </p:spPr>
        <p:txBody>
          <a:bodyPr wrap="square">
            <a:spAutoFit/>
          </a:bodyPr>
          <a:lstStyle/>
          <a:p>
            <a:r>
              <a:rPr lang="es-ES" b="1" dirty="0">
                <a:solidFill>
                  <a:schemeClr val="accent1"/>
                </a:solidFill>
              </a:rPr>
              <a:t>Tipo de derecho</a:t>
            </a:r>
          </a:p>
        </p:txBody>
      </p:sp>
      <p:sp>
        <p:nvSpPr>
          <p:cNvPr id="10244" name="Textfeld 7"/>
          <p:cNvSpPr txBox="1">
            <a:spLocks noChangeArrowheads="1"/>
          </p:cNvSpPr>
          <p:nvPr/>
        </p:nvSpPr>
        <p:spPr bwMode="auto">
          <a:xfrm>
            <a:off x="3151188" y="1847850"/>
            <a:ext cx="1441420" cy="369332"/>
          </a:xfrm>
          <a:prstGeom prst="rect">
            <a:avLst/>
          </a:prstGeom>
          <a:noFill/>
          <a:ln w="9525">
            <a:noFill/>
            <a:miter lim="800000"/>
            <a:headEnd/>
            <a:tailEnd/>
          </a:ln>
        </p:spPr>
        <p:txBody>
          <a:bodyPr wrap="none">
            <a:spAutoFit/>
          </a:bodyPr>
          <a:lstStyle/>
          <a:p>
            <a:r>
              <a:rPr lang="es-ES" b="1" dirty="0">
                <a:solidFill>
                  <a:schemeClr val="accent1"/>
                </a:solidFill>
              </a:rPr>
              <a:t>¿Para qué?</a:t>
            </a:r>
          </a:p>
        </p:txBody>
      </p:sp>
      <p:sp>
        <p:nvSpPr>
          <p:cNvPr id="10245" name="Textfeld 8"/>
          <p:cNvSpPr txBox="1">
            <a:spLocks noChangeArrowheads="1"/>
          </p:cNvSpPr>
          <p:nvPr/>
        </p:nvSpPr>
        <p:spPr bwMode="auto">
          <a:xfrm>
            <a:off x="5778500" y="1847850"/>
            <a:ext cx="1120820" cy="369332"/>
          </a:xfrm>
          <a:prstGeom prst="rect">
            <a:avLst/>
          </a:prstGeom>
          <a:noFill/>
          <a:ln w="9525">
            <a:noFill/>
            <a:miter lim="800000"/>
            <a:headEnd/>
            <a:tailEnd/>
          </a:ln>
        </p:spPr>
        <p:txBody>
          <a:bodyPr wrap="none">
            <a:spAutoFit/>
          </a:bodyPr>
          <a:lstStyle/>
          <a:p>
            <a:r>
              <a:rPr lang="es-ES" b="1" dirty="0">
                <a:solidFill>
                  <a:schemeClr val="accent1"/>
                </a:solidFill>
              </a:rPr>
              <a:t>¿Cómo?</a:t>
            </a:r>
          </a:p>
        </p:txBody>
      </p:sp>
      <p:sp>
        <p:nvSpPr>
          <p:cNvPr id="10" name="Rechteck 9"/>
          <p:cNvSpPr/>
          <p:nvPr/>
        </p:nvSpPr>
        <p:spPr>
          <a:xfrm>
            <a:off x="827088" y="3478213"/>
            <a:ext cx="1600200" cy="766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Modelos de utilidad</a:t>
            </a:r>
          </a:p>
        </p:txBody>
      </p:sp>
      <p:sp>
        <p:nvSpPr>
          <p:cNvPr id="11" name="Rechteck 10"/>
          <p:cNvSpPr/>
          <p:nvPr/>
        </p:nvSpPr>
        <p:spPr>
          <a:xfrm>
            <a:off x="2536825" y="3478213"/>
            <a:ext cx="2592388" cy="766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Nuevas invenciones</a:t>
            </a:r>
          </a:p>
        </p:txBody>
      </p:sp>
      <p:sp>
        <p:nvSpPr>
          <p:cNvPr id="14" name="Rechteck 13"/>
          <p:cNvSpPr/>
          <p:nvPr/>
        </p:nvSpPr>
        <p:spPr>
          <a:xfrm>
            <a:off x="827088" y="45339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Derechos de autor</a:t>
            </a:r>
          </a:p>
        </p:txBody>
      </p:sp>
      <p:sp>
        <p:nvSpPr>
          <p:cNvPr id="15" name="Rechteck 14"/>
          <p:cNvSpPr/>
          <p:nvPr/>
        </p:nvSpPr>
        <p:spPr>
          <a:xfrm>
            <a:off x="2536825" y="4533900"/>
            <a:ext cx="2592388"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Formas originales creativas o artísticas</a:t>
            </a:r>
          </a:p>
        </p:txBody>
      </p:sp>
      <p:sp>
        <p:nvSpPr>
          <p:cNvPr id="16" name="Rechteck 15"/>
          <p:cNvSpPr/>
          <p:nvPr/>
        </p:nvSpPr>
        <p:spPr>
          <a:xfrm>
            <a:off x="5238750" y="4533900"/>
            <a:ext cx="2117725"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Existe de forma automática</a:t>
            </a:r>
          </a:p>
        </p:txBody>
      </p:sp>
      <p:sp>
        <p:nvSpPr>
          <p:cNvPr id="10253" name="Rechteck 3"/>
          <p:cNvSpPr>
            <a:spLocks noChangeArrowheads="1"/>
          </p:cNvSpPr>
          <p:nvPr/>
        </p:nvSpPr>
        <p:spPr bwMode="auto">
          <a:xfrm>
            <a:off x="827088" y="2392363"/>
            <a:ext cx="1600200" cy="766762"/>
          </a:xfrm>
          <a:prstGeom prst="rect">
            <a:avLst/>
          </a:prstGeom>
          <a:solidFill>
            <a:schemeClr val="tx1"/>
          </a:solidFill>
          <a:ln w="25400" algn="ctr">
            <a:solidFill>
              <a:schemeClr val="accent1"/>
            </a:solidFill>
            <a:miter lim="800000"/>
            <a:headEnd/>
            <a:tailEnd/>
          </a:ln>
        </p:spPr>
        <p:txBody>
          <a:bodyPr anchor="ctr"/>
          <a:lstStyle/>
          <a:p>
            <a:pPr algn="ctr"/>
            <a:r>
              <a:rPr lang="es-ES" dirty="0">
                <a:solidFill>
                  <a:srgbClr val="FFFFFF"/>
                </a:solidFill>
              </a:rPr>
              <a:t>Patentes</a:t>
            </a:r>
          </a:p>
        </p:txBody>
      </p:sp>
      <p:sp>
        <p:nvSpPr>
          <p:cNvPr id="5" name="Rechteck 4"/>
          <p:cNvSpPr>
            <a:spLocks noChangeArrowheads="1"/>
          </p:cNvSpPr>
          <p:nvPr/>
        </p:nvSpPr>
        <p:spPr bwMode="auto">
          <a:xfrm>
            <a:off x="2536825" y="2392363"/>
            <a:ext cx="2592388" cy="766762"/>
          </a:xfrm>
          <a:prstGeom prst="rect">
            <a:avLst/>
          </a:prstGeom>
          <a:solidFill>
            <a:schemeClr val="tx1"/>
          </a:solidFill>
          <a:ln w="25400" algn="ctr">
            <a:solidFill>
              <a:schemeClr val="accent1"/>
            </a:solidFill>
            <a:miter lim="800000"/>
            <a:headEnd/>
            <a:tailEnd/>
          </a:ln>
        </p:spPr>
        <p:txBody>
          <a:bodyPr anchor="ctr"/>
          <a:lstStyle/>
          <a:p>
            <a:pPr algn="ctr">
              <a:defRPr/>
            </a:pPr>
            <a:r>
              <a:rPr lang="es-ES" dirty="0">
                <a:solidFill>
                  <a:schemeClr val="lt1"/>
                </a:solidFill>
                <a:latin typeface="+mn-lt"/>
                <a:cs typeface="+mn-cs"/>
              </a:rPr>
              <a:t>Nuevas invenciones</a:t>
            </a:r>
          </a:p>
        </p:txBody>
      </p:sp>
      <p:sp>
        <p:nvSpPr>
          <p:cNvPr id="6" name="Rechteck 5"/>
          <p:cNvSpPr>
            <a:spLocks noChangeArrowheads="1"/>
          </p:cNvSpPr>
          <p:nvPr/>
        </p:nvSpPr>
        <p:spPr bwMode="auto">
          <a:xfrm>
            <a:off x="5238750" y="2392363"/>
            <a:ext cx="2117725" cy="766762"/>
          </a:xfrm>
          <a:prstGeom prst="rect">
            <a:avLst/>
          </a:prstGeom>
          <a:solidFill>
            <a:schemeClr val="tx1"/>
          </a:solidFill>
          <a:ln w="25400" algn="ctr">
            <a:solidFill>
              <a:schemeClr val="accent1"/>
            </a:solidFill>
            <a:miter lim="800000"/>
            <a:headEnd/>
            <a:tailEnd/>
          </a:ln>
        </p:spPr>
        <p:txBody>
          <a:bodyPr anchor="ctr"/>
          <a:lstStyle/>
          <a:p>
            <a:pPr algn="ctr">
              <a:defRPr/>
            </a:pPr>
            <a:r>
              <a:rPr lang="es-ES" dirty="0">
                <a:solidFill>
                  <a:schemeClr val="lt1"/>
                </a:solidFill>
                <a:latin typeface="+mn-lt"/>
                <a:cs typeface="+mn-cs"/>
              </a:rPr>
              <a:t>Solicitud y examen</a:t>
            </a:r>
          </a:p>
        </p:txBody>
      </p:sp>
      <p:pic>
        <p:nvPicPr>
          <p:cNvPr id="10256" name="Picture 2"/>
          <p:cNvPicPr>
            <a:picLocks noChangeAspect="1" noChangeArrowheads="1"/>
          </p:cNvPicPr>
          <p:nvPr/>
        </p:nvPicPr>
        <p:blipFill>
          <a:blip r:embed="rId3"/>
          <a:srcRect/>
          <a:stretch>
            <a:fillRect/>
          </a:stretch>
        </p:blipFill>
        <p:spPr bwMode="auto">
          <a:xfrm>
            <a:off x="7685088" y="2205038"/>
            <a:ext cx="1277937" cy="1157287"/>
          </a:xfrm>
          <a:prstGeom prst="rect">
            <a:avLst/>
          </a:prstGeom>
          <a:noFill/>
          <a:ln w="9525">
            <a:noFill/>
            <a:miter lim="800000"/>
            <a:headEnd/>
            <a:tailEnd/>
          </a:ln>
        </p:spPr>
      </p:pic>
      <p:sp>
        <p:nvSpPr>
          <p:cNvPr id="12" name="Rechteck 11"/>
          <p:cNvSpPr/>
          <p:nvPr/>
        </p:nvSpPr>
        <p:spPr>
          <a:xfrm>
            <a:off x="5238750" y="3478213"/>
            <a:ext cx="2117725" cy="766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Solicitud y registro</a:t>
            </a:r>
          </a:p>
        </p:txBody>
      </p:sp>
      <p:pic>
        <p:nvPicPr>
          <p:cNvPr id="10260" name="Picture 26" descr="book"/>
          <p:cNvPicPr>
            <a:picLocks noChangeAspect="1" noChangeArrowheads="1"/>
          </p:cNvPicPr>
          <p:nvPr/>
        </p:nvPicPr>
        <p:blipFill>
          <a:blip r:embed="rId4"/>
          <a:srcRect t="33672" b="14510"/>
          <a:stretch>
            <a:fillRect/>
          </a:stretch>
        </p:blipFill>
        <p:spPr bwMode="auto">
          <a:xfrm>
            <a:off x="7594600" y="4465638"/>
            <a:ext cx="1512888" cy="782637"/>
          </a:xfrm>
          <a:prstGeom prst="rect">
            <a:avLst/>
          </a:prstGeom>
          <a:noFill/>
          <a:ln w="9525">
            <a:noFill/>
            <a:miter lim="800000"/>
            <a:headEnd/>
            <a:tailEnd/>
          </a:ln>
        </p:spPr>
      </p:pic>
      <p:sp>
        <p:nvSpPr>
          <p:cNvPr id="10266"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6B8CC3B0-3B63-460E-8012-4BCE0D00EFB6}" type="slidenum">
              <a:rPr lang="es-ES" sz="1200" smtClean="0"/>
              <a:pPr algn="r"/>
              <a:t>3</a:t>
            </a:fld>
            <a:endParaRPr lang="es-ES" sz="1200" dirty="0"/>
          </a:p>
        </p:txBody>
      </p:sp>
      <p:pic>
        <p:nvPicPr>
          <p:cNvPr id="10271" name="Picture 31"/>
          <p:cNvPicPr>
            <a:picLocks noChangeAspect="1" noChangeArrowheads="1"/>
          </p:cNvPicPr>
          <p:nvPr/>
        </p:nvPicPr>
        <p:blipFill>
          <a:blip r:embed="rId5"/>
          <a:srcRect/>
          <a:stretch>
            <a:fillRect/>
          </a:stretch>
        </p:blipFill>
        <p:spPr bwMode="auto">
          <a:xfrm>
            <a:off x="7775575" y="3603625"/>
            <a:ext cx="1089025" cy="631825"/>
          </a:xfrm>
          <a:prstGeom prst="rect">
            <a:avLst/>
          </a:prstGeom>
          <a:noFill/>
          <a:ln w="9525">
            <a:noFill/>
            <a:miter lim="800000"/>
            <a:headEnd/>
            <a:tailEnd/>
          </a:ln>
          <a:effectLst/>
        </p:spPr>
      </p:pic>
      <p:sp>
        <p:nvSpPr>
          <p:cNvPr id="10272" name="Footer Placeholder 3"/>
          <p:cNvSpPr txBox="1">
            <a:spLocks noGrp="1"/>
          </p:cNvSpPr>
          <p:nvPr/>
        </p:nvSpPr>
        <p:spPr bwMode="auto">
          <a:xfrm>
            <a:off x="611188" y="6553200"/>
            <a:ext cx="619306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idx="4294967295"/>
          </p:nvPr>
        </p:nvSpPr>
        <p:spPr/>
        <p:txBody>
          <a:bodyPr/>
          <a:lstStyle/>
          <a:p>
            <a:pPr algn="just"/>
            <a:r>
              <a:rPr lang="es-ES" dirty="0">
                <a:latin typeface="Arial" charset="0"/>
              </a:rPr>
              <a:t>Alcance de la protección en comparación con las patentes</a:t>
            </a:r>
          </a:p>
        </p:txBody>
      </p:sp>
      <p:sp>
        <p:nvSpPr>
          <p:cNvPr id="250883" name="Rectangle 3"/>
          <p:cNvSpPr>
            <a:spLocks noGrp="1" noChangeArrowheads="1"/>
          </p:cNvSpPr>
          <p:nvPr>
            <p:ph type="body" sz="half" idx="4294967295"/>
          </p:nvPr>
        </p:nvSpPr>
        <p:spPr>
          <a:xfrm>
            <a:off x="611188" y="1340768"/>
            <a:ext cx="3884612" cy="4464050"/>
          </a:xfrm>
        </p:spPr>
        <p:txBody>
          <a:bodyPr/>
          <a:lstStyle/>
          <a:p>
            <a:pPr>
              <a:lnSpc>
                <a:spcPct val="90000"/>
              </a:lnSpc>
              <a:buNone/>
            </a:pPr>
            <a:r>
              <a:rPr lang="es-ES" sz="1800" b="1" dirty="0">
                <a:latin typeface="Arial" charset="0"/>
              </a:rPr>
              <a:t>Modelos de utilidad</a:t>
            </a:r>
          </a:p>
          <a:p>
            <a:pPr>
              <a:lnSpc>
                <a:spcPct val="90000"/>
              </a:lnSpc>
            </a:pPr>
            <a:r>
              <a:rPr lang="es-ES" sz="1800" dirty="0">
                <a:latin typeface="Arial" charset="0"/>
              </a:rPr>
              <a:t>Derecho de PI territorial registrado.</a:t>
            </a:r>
          </a:p>
          <a:p>
            <a:pPr>
              <a:lnSpc>
                <a:spcPct val="90000"/>
              </a:lnSpc>
            </a:pPr>
            <a:r>
              <a:rPr lang="es-ES" sz="1800" dirty="0">
                <a:latin typeface="Arial" charset="0"/>
              </a:rPr>
              <a:t>Disponible en un número limitado de países.</a:t>
            </a:r>
          </a:p>
          <a:p>
            <a:pPr>
              <a:lnSpc>
                <a:spcPct val="90000"/>
              </a:lnSpc>
            </a:pPr>
            <a:r>
              <a:rPr lang="es-ES" sz="1800" dirty="0">
                <a:latin typeface="Arial" charset="0"/>
              </a:rPr>
              <a:t>No existe una presentación central en Europa.</a:t>
            </a:r>
          </a:p>
          <a:p>
            <a:pPr>
              <a:lnSpc>
                <a:spcPct val="90000"/>
              </a:lnSpc>
            </a:pPr>
            <a:r>
              <a:rPr lang="es-ES" sz="1800" dirty="0">
                <a:latin typeface="Arial" charset="0"/>
              </a:rPr>
              <a:t>Protección de 3 a 10 años.</a:t>
            </a:r>
          </a:p>
          <a:p>
            <a:pPr>
              <a:lnSpc>
                <a:spcPct val="90000"/>
              </a:lnSpc>
            </a:pPr>
            <a:r>
              <a:rPr lang="es-ES" sz="1800" dirty="0">
                <a:latin typeface="Arial" charset="0"/>
              </a:rPr>
              <a:t>Los informes de búsqueda solo están disponibles en algunos países.</a:t>
            </a:r>
          </a:p>
          <a:p>
            <a:pPr>
              <a:lnSpc>
                <a:spcPct val="90000"/>
              </a:lnSpc>
            </a:pPr>
            <a:r>
              <a:rPr lang="es-ES" sz="1800" dirty="0">
                <a:latin typeface="Arial" charset="0"/>
              </a:rPr>
              <a:t>Registrados y publicados en pocos meses.</a:t>
            </a:r>
          </a:p>
          <a:p>
            <a:pPr>
              <a:lnSpc>
                <a:spcPct val="90000"/>
              </a:lnSpc>
            </a:pPr>
            <a:r>
              <a:rPr lang="es-ES" sz="1800" dirty="0">
                <a:latin typeface="Arial" charset="0"/>
              </a:rPr>
              <a:t>En general, no hay un examen sustantivo (novedad, espíritu inventivo).</a:t>
            </a:r>
          </a:p>
          <a:p>
            <a:pPr>
              <a:lnSpc>
                <a:spcPct val="90000"/>
              </a:lnSpc>
            </a:pPr>
            <a:r>
              <a:rPr lang="es-ES" sz="1800" dirty="0">
                <a:latin typeface="Arial" charset="0"/>
              </a:rPr>
              <a:t>Revisados únicamente en los procedimientos de nulidad o infracción.</a:t>
            </a:r>
          </a:p>
        </p:txBody>
      </p:sp>
      <p:sp>
        <p:nvSpPr>
          <p:cNvPr id="250884" name="Rectangle 4"/>
          <p:cNvSpPr>
            <a:spLocks noGrp="1" noChangeArrowheads="1"/>
          </p:cNvSpPr>
          <p:nvPr>
            <p:ph type="body" sz="half" idx="4294967295"/>
          </p:nvPr>
        </p:nvSpPr>
        <p:spPr>
          <a:xfrm>
            <a:off x="4611687" y="1340768"/>
            <a:ext cx="3884613" cy="4464050"/>
          </a:xfrm>
        </p:spPr>
        <p:txBody>
          <a:bodyPr/>
          <a:lstStyle/>
          <a:p>
            <a:pPr>
              <a:lnSpc>
                <a:spcPct val="90000"/>
              </a:lnSpc>
              <a:buNone/>
            </a:pPr>
            <a:r>
              <a:rPr lang="es-ES" sz="1800" b="1" dirty="0">
                <a:latin typeface="Arial" charset="0"/>
              </a:rPr>
              <a:t>Patentes</a:t>
            </a:r>
          </a:p>
          <a:p>
            <a:pPr>
              <a:lnSpc>
                <a:spcPct val="90000"/>
              </a:lnSpc>
            </a:pPr>
            <a:r>
              <a:rPr lang="es-ES" sz="1800" dirty="0">
                <a:latin typeface="Arial" charset="0"/>
              </a:rPr>
              <a:t>Derecho de PI territorial registrado.</a:t>
            </a:r>
          </a:p>
          <a:p>
            <a:pPr>
              <a:lnSpc>
                <a:spcPct val="90000"/>
              </a:lnSpc>
            </a:pPr>
            <a:r>
              <a:rPr lang="es-ES" sz="1800" dirty="0">
                <a:latin typeface="Arial" charset="0"/>
              </a:rPr>
              <a:t>Disponible en la mayoría de países</a:t>
            </a:r>
          </a:p>
          <a:p>
            <a:pPr>
              <a:lnSpc>
                <a:spcPct val="90000"/>
              </a:lnSpc>
            </a:pPr>
            <a:r>
              <a:rPr lang="es-ES" sz="1800" dirty="0">
                <a:latin typeface="Arial" charset="0"/>
              </a:rPr>
              <a:t>Es posible la presentación centralizada (p. ej., OEP para Europa).</a:t>
            </a:r>
          </a:p>
          <a:p>
            <a:pPr>
              <a:lnSpc>
                <a:spcPct val="90000"/>
              </a:lnSpc>
            </a:pPr>
            <a:r>
              <a:rPr lang="es-ES" sz="1800" dirty="0">
                <a:latin typeface="Arial" charset="0"/>
              </a:rPr>
              <a:t>La protección dura hasta 20 años.</a:t>
            </a:r>
          </a:p>
          <a:p>
            <a:pPr>
              <a:lnSpc>
                <a:spcPct val="90000"/>
              </a:lnSpc>
            </a:pPr>
            <a:r>
              <a:rPr lang="es-ES" sz="1800" dirty="0">
                <a:latin typeface="Arial" charset="0"/>
              </a:rPr>
              <a:t>Informes de búsqueda estándar.</a:t>
            </a:r>
          </a:p>
          <a:p>
            <a:pPr>
              <a:lnSpc>
                <a:spcPct val="90000"/>
              </a:lnSpc>
            </a:pPr>
            <a:r>
              <a:rPr lang="es-ES" sz="1800" dirty="0">
                <a:latin typeface="Arial" charset="0"/>
              </a:rPr>
              <a:t>La solicitud se publica tras 18 meses.</a:t>
            </a:r>
          </a:p>
          <a:p>
            <a:pPr>
              <a:lnSpc>
                <a:spcPct val="90000"/>
              </a:lnSpc>
            </a:pPr>
            <a:r>
              <a:rPr lang="es-ES" sz="1800" dirty="0">
                <a:latin typeface="Arial" charset="0"/>
              </a:rPr>
              <a:t>Examen sustantivo (novedad, actividad inventiva).</a:t>
            </a:r>
          </a:p>
          <a:p>
            <a:pPr>
              <a:lnSpc>
                <a:spcPct val="90000"/>
              </a:lnSpc>
            </a:pPr>
            <a:r>
              <a:rPr lang="es-ES" sz="1800" dirty="0">
                <a:latin typeface="Arial" charset="0"/>
              </a:rPr>
              <a:t>Concesión o denegación tras el procedimiento de examen sustantivo de fondo.</a:t>
            </a:r>
          </a:p>
        </p:txBody>
      </p:sp>
      <p:sp>
        <p:nvSpPr>
          <p:cNvPr id="250885" name="Inhaltsplatzhalter 2"/>
          <p:cNvSpPr>
            <a:spLocks/>
          </p:cNvSpPr>
          <p:nvPr/>
        </p:nvSpPr>
        <p:spPr bwMode="auto">
          <a:xfrm>
            <a:off x="503238" y="1495425"/>
            <a:ext cx="7704137" cy="4895850"/>
          </a:xfrm>
          <a:prstGeom prst="rect">
            <a:avLst/>
          </a:prstGeom>
          <a:noFill/>
          <a:ln w="9525">
            <a:noFill/>
            <a:miter lim="800000"/>
            <a:headEnd/>
            <a:tailEnd/>
          </a:ln>
        </p:spPr>
        <p:txBody>
          <a:bodyPr/>
          <a:lstStyle/>
          <a:p>
            <a:pPr marL="241300" indent="-241300" eaLnBrk="0" hangingPunct="0">
              <a:lnSpc>
                <a:spcPct val="120000"/>
              </a:lnSpc>
              <a:buFont typeface="Wingdings" pitchFamily="2" charset="2"/>
              <a:buChar char="§"/>
            </a:pPr>
            <a:endParaRPr lang="es-ES" sz="2400" dirty="0"/>
          </a:p>
        </p:txBody>
      </p:sp>
      <p:sp>
        <p:nvSpPr>
          <p:cNvPr id="250886" name="Inhaltsplatzhalter 2"/>
          <p:cNvSpPr>
            <a:spLocks/>
          </p:cNvSpPr>
          <p:nvPr/>
        </p:nvSpPr>
        <p:spPr bwMode="auto">
          <a:xfrm>
            <a:off x="496888" y="1485900"/>
            <a:ext cx="7704137" cy="4895850"/>
          </a:xfrm>
          <a:prstGeom prst="rect">
            <a:avLst/>
          </a:prstGeom>
          <a:noFill/>
          <a:ln w="9525">
            <a:noFill/>
            <a:miter lim="800000"/>
            <a:headEnd/>
            <a:tailEnd/>
          </a:ln>
        </p:spPr>
        <p:txBody>
          <a:bodyPr/>
          <a:lstStyle/>
          <a:p>
            <a:pPr marL="215900" indent="-215900" eaLnBrk="0" hangingPunct="0">
              <a:spcBef>
                <a:spcPct val="20000"/>
              </a:spcBef>
              <a:buFont typeface="Wingdings" pitchFamily="2" charset="2"/>
              <a:buChar char="§"/>
            </a:pPr>
            <a:endParaRPr lang="es-ES" sz="2000" dirty="0"/>
          </a:p>
        </p:txBody>
      </p:sp>
      <p:sp>
        <p:nvSpPr>
          <p:cNvPr id="250887" name="Footer Placeholder 3"/>
          <p:cNvSpPr txBox="1">
            <a:spLocks noGrp="1"/>
          </p:cNvSpPr>
          <p:nvPr/>
        </p:nvSpPr>
        <p:spPr bwMode="auto">
          <a:xfrm>
            <a:off x="611188" y="6553200"/>
            <a:ext cx="691314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50888" name="Foliennummernplatzhalter 4"/>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ea typeface="ＭＳ Ｐゴシック" pitchFamily="34" charset="-128"/>
              </a:rPr>
              <a:t>30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6388" y="4149080"/>
            <a:ext cx="7883525" cy="1362075"/>
          </a:xfrm>
        </p:spPr>
        <p:txBody>
          <a:bodyPr/>
          <a:lstStyle/>
          <a:p>
            <a:pPr eaLnBrk="1" hangingPunct="1">
              <a:defRPr/>
            </a:pPr>
            <a:r>
              <a:rPr lang="es-ES" sz="4000" cap="all" dirty="0"/>
              <a:t>DERECHOS sobre LAS OBTENCIONES VEGETALES</a:t>
            </a:r>
            <a:endParaRPr lang="en-GB" sz="4000" cap="all" dirty="0"/>
          </a:p>
        </p:txBody>
      </p:sp>
      <p:sp>
        <p:nvSpPr>
          <p:cNvPr id="252931"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52932"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31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p:txBody>
          <a:bodyPr/>
          <a:lstStyle/>
          <a:p>
            <a:pPr algn="just" eaLnBrk="1" hangingPunct="1"/>
            <a:r>
              <a:rPr lang="es-ES" dirty="0">
                <a:latin typeface="Arial" charset="0"/>
              </a:rPr>
              <a:t>¿Qué son los derechos sobre las obtenciones vegetales?</a:t>
            </a:r>
          </a:p>
        </p:txBody>
      </p:sp>
      <p:sp>
        <p:nvSpPr>
          <p:cNvPr id="254979" name="Rectangle 3"/>
          <p:cNvSpPr>
            <a:spLocks noGrp="1" noChangeArrowheads="1"/>
          </p:cNvSpPr>
          <p:nvPr>
            <p:ph idx="4294967295"/>
          </p:nvPr>
        </p:nvSpPr>
        <p:spPr>
          <a:xfrm>
            <a:off x="611188" y="1268413"/>
            <a:ext cx="7921625" cy="4392612"/>
          </a:xfrm>
        </p:spPr>
        <p:txBody>
          <a:bodyPr/>
          <a:lstStyle/>
          <a:p>
            <a:pPr algn="just" eaLnBrk="1" hangingPunct="1"/>
            <a:r>
              <a:rPr lang="es-ES" dirty="0">
                <a:solidFill>
                  <a:srgbClr val="404B56"/>
                </a:solidFill>
                <a:latin typeface="Arial" charset="0"/>
              </a:rPr>
              <a:t>Derechos de explotación exclusivos para las nuevas obtenciones vegetales.</a:t>
            </a:r>
          </a:p>
          <a:p>
            <a:pPr eaLnBrk="1" hangingPunct="1"/>
            <a:endParaRPr lang="es-ES" dirty="0">
              <a:solidFill>
                <a:srgbClr val="601B16"/>
              </a:solidFill>
              <a:latin typeface="Arial" charset="0"/>
            </a:endParaRPr>
          </a:p>
          <a:p>
            <a:pPr eaLnBrk="1" hangingPunct="1"/>
            <a:r>
              <a:rPr lang="es-ES" dirty="0">
                <a:latin typeface="Arial" charset="0"/>
              </a:rPr>
              <a:t>Cuatro requisitos de protección:</a:t>
            </a:r>
          </a:p>
          <a:p>
            <a:pPr marL="0" indent="0" eaLnBrk="1" hangingPunct="1">
              <a:buNone/>
            </a:pPr>
            <a:endParaRPr lang="es-ES" dirty="0">
              <a:latin typeface="Arial" charset="0"/>
            </a:endParaRPr>
          </a:p>
          <a:p>
            <a:pPr marL="538163" lvl="1" indent="-254000" eaLnBrk="1" hangingPunct="1"/>
            <a:r>
              <a:rPr lang="es-ES" dirty="0">
                <a:latin typeface="Arial" charset="0"/>
              </a:rPr>
              <a:t>novedad</a:t>
            </a:r>
          </a:p>
          <a:p>
            <a:pPr marL="538163" lvl="1" indent="-254000" eaLnBrk="1" hangingPunct="1"/>
            <a:r>
              <a:rPr lang="es-ES" dirty="0">
                <a:latin typeface="Arial" charset="0"/>
              </a:rPr>
              <a:t>carácter distintivo</a:t>
            </a:r>
          </a:p>
          <a:p>
            <a:pPr marL="538163" lvl="1" indent="-254000" eaLnBrk="1" hangingPunct="1"/>
            <a:r>
              <a:rPr lang="es-ES" dirty="0">
                <a:latin typeface="Arial" charset="0"/>
              </a:rPr>
              <a:t>uniformidad</a:t>
            </a:r>
          </a:p>
          <a:p>
            <a:pPr marL="538163" lvl="1" indent="-254000" eaLnBrk="1" hangingPunct="1"/>
            <a:r>
              <a:rPr lang="es-ES" dirty="0">
                <a:latin typeface="Arial" charset="0"/>
              </a:rPr>
              <a:t>estabilidad</a:t>
            </a:r>
          </a:p>
          <a:p>
            <a:pPr marL="284163" lvl="1" indent="0" eaLnBrk="1" hangingPunct="1">
              <a:buNone/>
            </a:pPr>
            <a:endParaRPr lang="es-ES" dirty="0">
              <a:latin typeface="Arial" charset="0"/>
            </a:endParaRPr>
          </a:p>
          <a:p>
            <a:pPr eaLnBrk="1" hangingPunct="1"/>
            <a:r>
              <a:rPr lang="es-ES" dirty="0">
                <a:latin typeface="Arial" charset="0"/>
              </a:rPr>
              <a:t>Titular = obtentor</a:t>
            </a:r>
          </a:p>
          <a:p>
            <a:pPr eaLnBrk="1" hangingPunct="1"/>
            <a:endParaRPr lang="es-ES" dirty="0">
              <a:latin typeface="Arial" charset="0"/>
            </a:endParaRPr>
          </a:p>
          <a:p>
            <a:pPr eaLnBrk="1" hangingPunct="1"/>
            <a:r>
              <a:rPr lang="es-ES" dirty="0">
                <a:latin typeface="Arial" charset="0"/>
              </a:rPr>
              <a:t>Se obtiene a través del registro</a:t>
            </a:r>
          </a:p>
        </p:txBody>
      </p:sp>
      <p:sp>
        <p:nvSpPr>
          <p:cNvPr id="254980" name="Footer Placeholder 3"/>
          <p:cNvSpPr txBox="1">
            <a:spLocks noGrp="1"/>
          </p:cNvSpPr>
          <p:nvPr/>
        </p:nvSpPr>
        <p:spPr bwMode="auto">
          <a:xfrm>
            <a:off x="611188" y="6553200"/>
            <a:ext cx="669711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54981"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idx="4294967295"/>
          </p:nvPr>
        </p:nvSpPr>
        <p:spPr/>
        <p:txBody>
          <a:bodyPr/>
          <a:lstStyle/>
          <a:p>
            <a:pPr eaLnBrk="1" hangingPunct="1"/>
            <a:r>
              <a:rPr lang="es-ES" dirty="0">
                <a:latin typeface="Arial" charset="0"/>
              </a:rPr>
              <a:t>Alcance de la protección</a:t>
            </a:r>
          </a:p>
        </p:txBody>
      </p:sp>
      <p:sp>
        <p:nvSpPr>
          <p:cNvPr id="257027" name="Content Placeholder 2"/>
          <p:cNvSpPr>
            <a:spLocks noGrp="1"/>
          </p:cNvSpPr>
          <p:nvPr>
            <p:ph idx="4294967295"/>
          </p:nvPr>
        </p:nvSpPr>
        <p:spPr>
          <a:xfrm>
            <a:off x="574675" y="1196752"/>
            <a:ext cx="7921625" cy="4680074"/>
          </a:xfrm>
        </p:spPr>
        <p:txBody>
          <a:bodyPr/>
          <a:lstStyle/>
          <a:p>
            <a:pPr eaLnBrk="1" hangingPunct="1"/>
            <a:r>
              <a:rPr lang="es-ES" dirty="0">
                <a:latin typeface="Arial" charset="0"/>
              </a:rPr>
              <a:t>Duración:</a:t>
            </a:r>
          </a:p>
          <a:p>
            <a:pPr lvl="1" eaLnBrk="1" hangingPunct="1"/>
            <a:r>
              <a:rPr lang="es-ES" dirty="0">
                <a:latin typeface="Arial" charset="0"/>
              </a:rPr>
              <a:t>Al menos 20  años</a:t>
            </a:r>
          </a:p>
          <a:p>
            <a:pPr lvl="1" algn="just" eaLnBrk="1" hangingPunct="1"/>
            <a:r>
              <a:rPr lang="es-ES" dirty="0">
                <a:latin typeface="Arial" charset="0"/>
              </a:rPr>
              <a:t>Al menos 25  años para las variedades de vid y de especies arbóreas</a:t>
            </a:r>
          </a:p>
          <a:p>
            <a:pPr marL="271463" lvl="1" indent="0" eaLnBrk="1" hangingPunct="1">
              <a:buNone/>
            </a:pPr>
            <a:endParaRPr lang="es-ES" dirty="0">
              <a:latin typeface="Arial" charset="0"/>
            </a:endParaRPr>
          </a:p>
          <a:p>
            <a:pPr eaLnBrk="1" hangingPunct="1"/>
            <a:r>
              <a:rPr lang="es-ES" dirty="0">
                <a:solidFill>
                  <a:srgbClr val="404B56"/>
                </a:solidFill>
                <a:latin typeface="Arial" charset="0"/>
              </a:rPr>
              <a:t>Materia:</a:t>
            </a:r>
            <a:endParaRPr lang="es-ES" dirty="0">
              <a:latin typeface="Arial" charset="0"/>
            </a:endParaRPr>
          </a:p>
          <a:p>
            <a:pPr lvl="1" eaLnBrk="1" hangingPunct="1"/>
            <a:r>
              <a:rPr lang="es-ES" dirty="0">
                <a:latin typeface="Arial" charset="0"/>
              </a:rPr>
              <a:t>Material de multiplicación</a:t>
            </a:r>
          </a:p>
          <a:p>
            <a:pPr lvl="1" eaLnBrk="1" hangingPunct="1"/>
            <a:r>
              <a:rPr lang="es-ES" dirty="0">
                <a:latin typeface="Arial" charset="0"/>
              </a:rPr>
              <a:t>Material cosechado</a:t>
            </a:r>
          </a:p>
          <a:p>
            <a:pPr lvl="1" eaLnBrk="1" hangingPunct="1"/>
            <a:endParaRPr lang="es-ES" dirty="0">
              <a:latin typeface="Arial" charset="0"/>
            </a:endParaRPr>
          </a:p>
          <a:p>
            <a:pPr eaLnBrk="1" hangingPunct="1"/>
            <a:r>
              <a:rPr lang="es-ES" dirty="0">
                <a:latin typeface="Arial" charset="0"/>
              </a:rPr>
              <a:t>Actos sujetos a autorización</a:t>
            </a:r>
          </a:p>
          <a:p>
            <a:pPr eaLnBrk="1" hangingPunct="1"/>
            <a:endParaRPr lang="es-ES" dirty="0">
              <a:latin typeface="Arial" charset="0"/>
            </a:endParaRPr>
          </a:p>
          <a:p>
            <a:pPr eaLnBrk="1" hangingPunct="1"/>
            <a:r>
              <a:rPr lang="es-ES" dirty="0">
                <a:latin typeface="Arial" charset="0"/>
              </a:rPr>
              <a:t>Excepciones</a:t>
            </a:r>
          </a:p>
        </p:txBody>
      </p:sp>
      <p:sp>
        <p:nvSpPr>
          <p:cNvPr id="257028"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57029"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33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34</a:t>
            </a:r>
          </a:p>
        </p:txBody>
      </p:sp>
      <p:sp>
        <p:nvSpPr>
          <p:cNvPr id="259075" name="Title 1"/>
          <p:cNvSpPr>
            <a:spLocks/>
          </p:cNvSpPr>
          <p:nvPr/>
        </p:nvSpPr>
        <p:spPr bwMode="auto">
          <a:xfrm>
            <a:off x="611188" y="4365625"/>
            <a:ext cx="7883525" cy="1362075"/>
          </a:xfrm>
          <a:prstGeom prst="rect">
            <a:avLst/>
          </a:prstGeom>
          <a:noFill/>
          <a:ln w="9525">
            <a:noFill/>
            <a:miter lim="800000"/>
            <a:headEnd/>
            <a:tailEnd/>
          </a:ln>
        </p:spPr>
        <p:txBody>
          <a:bodyPr lIns="0" tIns="0" rIns="0" bIns="0"/>
          <a:lstStyle/>
          <a:p>
            <a:r>
              <a:rPr lang="es-ES" sz="4000" b="1" dirty="0">
                <a:solidFill>
                  <a:srgbClr val="404B56"/>
                </a:solidFill>
              </a:rPr>
              <a:t>DERECHOS DE TOPOGRAFÍA DE SEMICONDUCTORES</a:t>
            </a:r>
            <a:endParaRPr lang="en-GB" sz="4000" b="1" dirty="0">
              <a:solidFill>
                <a:srgbClr val="404B56"/>
              </a:solidFill>
            </a:endParaRPr>
          </a:p>
        </p:txBody>
      </p:sp>
      <p:sp>
        <p:nvSpPr>
          <p:cNvPr id="259076" name="Footer Placeholder 3"/>
          <p:cNvSpPr txBox="1">
            <a:spLocks noGrp="1"/>
          </p:cNvSpPr>
          <p:nvPr/>
        </p:nvSpPr>
        <p:spPr bwMode="auto">
          <a:xfrm>
            <a:off x="611188" y="6553200"/>
            <a:ext cx="6697116"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1"/>
          </p:nvPr>
        </p:nvSpPr>
        <p:spPr/>
        <p:txBody>
          <a:bodyPr/>
          <a:lstStyle/>
          <a:p>
            <a:pPr>
              <a:defRPr/>
            </a:pPr>
            <a:fld id="{1B69EAFA-2A48-4A05-B3CF-1E19ED3FD220}" type="slidenum">
              <a:rPr lang="es-ES" smtClean="0"/>
              <a:pPr>
                <a:defRPr/>
              </a:pPr>
              <a:t>35</a:t>
            </a:fld>
            <a:endParaRPr lang="es-ES" dirty="0"/>
          </a:p>
        </p:txBody>
      </p:sp>
      <p:pic>
        <p:nvPicPr>
          <p:cNvPr id="261122" name="Picture 2"/>
          <p:cNvPicPr>
            <a:picLocks noChangeAspect="1" noChangeArrowheads="1"/>
          </p:cNvPicPr>
          <p:nvPr/>
        </p:nvPicPr>
        <p:blipFill>
          <a:blip r:embed="rId3"/>
          <a:srcRect/>
          <a:stretch>
            <a:fillRect/>
          </a:stretch>
        </p:blipFill>
        <p:spPr bwMode="auto">
          <a:xfrm>
            <a:off x="6227763" y="1484313"/>
            <a:ext cx="1668462" cy="2249487"/>
          </a:xfrm>
          <a:prstGeom prst="rect">
            <a:avLst/>
          </a:prstGeom>
          <a:noFill/>
        </p:spPr>
      </p:pic>
      <p:sp>
        <p:nvSpPr>
          <p:cNvPr id="261123" name="Inhaltsplatzhalter 2"/>
          <p:cNvSpPr>
            <a:spLocks/>
          </p:cNvSpPr>
          <p:nvPr/>
        </p:nvSpPr>
        <p:spPr bwMode="auto">
          <a:xfrm>
            <a:off x="501649" y="1465609"/>
            <a:ext cx="5518151" cy="720725"/>
          </a:xfrm>
          <a:prstGeom prst="rect">
            <a:avLst/>
          </a:prstGeom>
          <a:noFill/>
          <a:ln w="9525">
            <a:noFill/>
            <a:miter lim="800000"/>
            <a:headEnd/>
            <a:tailEnd/>
          </a:ln>
        </p:spPr>
        <p:txBody>
          <a:bodyPr/>
          <a:lstStyle/>
          <a:p>
            <a:pPr algn="just">
              <a:buFont typeface="Wingdings" pitchFamily="2" charset="2"/>
              <a:buNone/>
            </a:pPr>
            <a:r>
              <a:rPr lang="es-ES" dirty="0"/>
              <a:t>Los derechos de topografía de semiconductores protegen los esquemas de trazado de los circuitos integrados.</a:t>
            </a:r>
          </a:p>
        </p:txBody>
      </p:sp>
      <p:sp>
        <p:nvSpPr>
          <p:cNvPr id="261124" name="Rectangle 4"/>
          <p:cNvSpPr>
            <a:spLocks noGrp="1" noChangeArrowheads="1"/>
          </p:cNvSpPr>
          <p:nvPr>
            <p:ph type="title" idx="4294967295"/>
          </p:nvPr>
        </p:nvSpPr>
        <p:spPr>
          <a:xfrm>
            <a:off x="539750" y="692150"/>
            <a:ext cx="7921625" cy="863600"/>
          </a:xfrm>
        </p:spPr>
        <p:txBody>
          <a:bodyPr/>
          <a:lstStyle/>
          <a:p>
            <a:pPr algn="just"/>
            <a:r>
              <a:rPr lang="es-ES" dirty="0">
                <a:latin typeface="Arial" charset="0"/>
              </a:rPr>
              <a:t>¿Qué son los derechos de topografía de semiconductores?</a:t>
            </a:r>
          </a:p>
        </p:txBody>
      </p:sp>
      <p:sp>
        <p:nvSpPr>
          <p:cNvPr id="261125" name="Titel 1"/>
          <p:cNvSpPr>
            <a:spLocks/>
          </p:cNvSpPr>
          <p:nvPr/>
        </p:nvSpPr>
        <p:spPr bwMode="auto">
          <a:xfrm>
            <a:off x="563320" y="3681343"/>
            <a:ext cx="3960813" cy="863600"/>
          </a:xfrm>
          <a:prstGeom prst="rect">
            <a:avLst/>
          </a:prstGeom>
          <a:noFill/>
          <a:ln w="9525">
            <a:noFill/>
            <a:miter lim="800000"/>
            <a:headEnd/>
            <a:tailEnd/>
          </a:ln>
        </p:spPr>
        <p:txBody>
          <a:bodyPr anchor="ctr"/>
          <a:lstStyle/>
          <a:p>
            <a:r>
              <a:rPr lang="es-ES" sz="2000" b="1" dirty="0">
                <a:solidFill>
                  <a:srgbClr val="404B56"/>
                </a:solidFill>
              </a:rPr>
              <a:t>Requisitos de fondo </a:t>
            </a:r>
          </a:p>
        </p:txBody>
      </p:sp>
      <p:sp>
        <p:nvSpPr>
          <p:cNvPr id="261126" name="Titel 1"/>
          <p:cNvSpPr>
            <a:spLocks/>
          </p:cNvSpPr>
          <p:nvPr/>
        </p:nvSpPr>
        <p:spPr bwMode="auto">
          <a:xfrm>
            <a:off x="4643438" y="3733800"/>
            <a:ext cx="3455987" cy="846138"/>
          </a:xfrm>
          <a:prstGeom prst="rect">
            <a:avLst/>
          </a:prstGeom>
          <a:noFill/>
          <a:ln w="9525">
            <a:noFill/>
            <a:miter lim="800000"/>
            <a:headEnd/>
            <a:tailEnd/>
          </a:ln>
        </p:spPr>
        <p:txBody>
          <a:bodyPr anchor="ctr"/>
          <a:lstStyle/>
          <a:p>
            <a:r>
              <a:rPr lang="es-ES" sz="2000" b="1" dirty="0">
                <a:solidFill>
                  <a:srgbClr val="404B56"/>
                </a:solidFill>
              </a:rPr>
              <a:t>Requisitos formales </a:t>
            </a:r>
          </a:p>
        </p:txBody>
      </p:sp>
      <p:sp>
        <p:nvSpPr>
          <p:cNvPr id="261127" name="Rectangle 7"/>
          <p:cNvSpPr>
            <a:spLocks noChangeArrowheads="1"/>
          </p:cNvSpPr>
          <p:nvPr/>
        </p:nvSpPr>
        <p:spPr bwMode="auto">
          <a:xfrm>
            <a:off x="4355977" y="4328318"/>
            <a:ext cx="4608512" cy="1800225"/>
          </a:xfrm>
          <a:prstGeom prst="rect">
            <a:avLst/>
          </a:prstGeom>
          <a:noFill/>
          <a:ln w="9525" algn="ctr">
            <a:noFill/>
            <a:miter lim="800000"/>
            <a:headEnd/>
            <a:tailEnd/>
          </a:ln>
          <a:effectLst/>
        </p:spPr>
        <p:txBody>
          <a:bodyPr/>
          <a:lstStyle/>
          <a:p>
            <a:pPr marL="357188" lvl="1" indent="-177800">
              <a:buFont typeface="Wingdings" pitchFamily="2" charset="2"/>
              <a:buNone/>
            </a:pPr>
            <a:r>
              <a:rPr lang="es-ES" dirty="0"/>
              <a:t>Los Estados miembros del ADPIC</a:t>
            </a:r>
          </a:p>
          <a:p>
            <a:pPr marL="357188" lvl="1" indent="-177800">
              <a:buFont typeface="Wingdings" pitchFamily="2" charset="2"/>
              <a:buNone/>
            </a:pPr>
            <a:r>
              <a:rPr lang="es-ES" dirty="0"/>
              <a:t>pueden ordenar: </a:t>
            </a:r>
          </a:p>
          <a:p>
            <a:pPr marL="357188" lvl="1" indent="-177800">
              <a:buFont typeface="Wingdings" pitchFamily="2" charset="2"/>
              <a:buChar char="§"/>
            </a:pPr>
            <a:r>
              <a:rPr lang="es-ES" dirty="0"/>
              <a:t>el registro, </a:t>
            </a:r>
          </a:p>
          <a:p>
            <a:pPr marL="357188" lvl="1" indent="-177800">
              <a:buFont typeface="Wingdings" pitchFamily="2" charset="2"/>
              <a:buChar char="§"/>
            </a:pPr>
            <a:r>
              <a:rPr lang="es-ES" dirty="0"/>
              <a:t>la divulgación de la función electrónica,</a:t>
            </a:r>
          </a:p>
          <a:p>
            <a:pPr marL="357188" lvl="1" indent="-177800">
              <a:buFont typeface="Wingdings" pitchFamily="2" charset="2"/>
              <a:buChar char="§"/>
            </a:pPr>
            <a:r>
              <a:rPr lang="es-ES" dirty="0"/>
              <a:t>la tasa de registro,</a:t>
            </a:r>
          </a:p>
          <a:p>
            <a:pPr marL="357188" lvl="1" indent="-177800">
              <a:buFont typeface="Wingdings" pitchFamily="2" charset="2"/>
              <a:buChar char="§"/>
            </a:pPr>
            <a:r>
              <a:rPr lang="es-ES" altLang="ja-JP" dirty="0">
                <a:ea typeface="ＭＳ Ｐゴシック" pitchFamily="34" charset="-128"/>
              </a:rPr>
              <a:t>la explotación comercial.</a:t>
            </a:r>
          </a:p>
        </p:txBody>
      </p:sp>
      <p:sp>
        <p:nvSpPr>
          <p:cNvPr id="261128" name="Rectangle 8"/>
          <p:cNvSpPr>
            <a:spLocks noChangeArrowheads="1"/>
          </p:cNvSpPr>
          <p:nvPr/>
        </p:nvSpPr>
        <p:spPr bwMode="auto">
          <a:xfrm>
            <a:off x="395288" y="4328318"/>
            <a:ext cx="3743325" cy="1439863"/>
          </a:xfrm>
          <a:prstGeom prst="rect">
            <a:avLst/>
          </a:prstGeom>
          <a:noFill/>
          <a:ln w="9525" algn="ctr">
            <a:noFill/>
            <a:miter lim="800000"/>
            <a:headEnd/>
            <a:tailEnd/>
          </a:ln>
          <a:effectLst/>
        </p:spPr>
        <p:txBody>
          <a:bodyPr/>
          <a:lstStyle/>
          <a:p>
            <a:pPr marL="357188" lvl="1" indent="-177800">
              <a:buFont typeface="Wingdings" pitchFamily="2" charset="2"/>
              <a:buChar char="§"/>
            </a:pPr>
            <a:r>
              <a:rPr lang="es-ES" dirty="0"/>
              <a:t>Original, es decir, el resultado del propio esfuerzo intelectual del creador</a:t>
            </a:r>
          </a:p>
          <a:p>
            <a:pPr marL="357188" lvl="1" indent="-177800">
              <a:buFont typeface="Wingdings" pitchFamily="2" charset="2"/>
              <a:buChar char="§"/>
            </a:pPr>
            <a:r>
              <a:rPr lang="es-ES" dirty="0"/>
              <a:t>No habitual</a:t>
            </a:r>
          </a:p>
        </p:txBody>
      </p:sp>
      <p:sp>
        <p:nvSpPr>
          <p:cNvPr id="261129" name="Footer Placeholder 3"/>
          <p:cNvSpPr txBox="1">
            <a:spLocks noGrp="1"/>
          </p:cNvSpPr>
          <p:nvPr/>
        </p:nvSpPr>
        <p:spPr bwMode="auto">
          <a:xfrm>
            <a:off x="611187" y="6553200"/>
            <a:ext cx="7285037"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61130" name="Inhaltsplatzhalter 2"/>
          <p:cNvSpPr>
            <a:spLocks/>
          </p:cNvSpPr>
          <p:nvPr/>
        </p:nvSpPr>
        <p:spPr bwMode="auto">
          <a:xfrm>
            <a:off x="539750" y="2482889"/>
            <a:ext cx="5113338" cy="1656184"/>
          </a:xfrm>
          <a:prstGeom prst="rect">
            <a:avLst/>
          </a:prstGeom>
          <a:noFill/>
          <a:ln w="9525">
            <a:noFill/>
            <a:miter lim="800000"/>
            <a:headEnd/>
            <a:tailEnd/>
          </a:ln>
        </p:spPr>
        <p:txBody>
          <a:bodyPr/>
          <a:lstStyle/>
          <a:p>
            <a:pPr marL="174625" indent="-174625">
              <a:buFont typeface="Wingdings" pitchFamily="2" charset="2"/>
              <a:buChar char="§"/>
            </a:pPr>
            <a:r>
              <a:rPr lang="es-ES" dirty="0"/>
              <a:t>Componentes tridimensionales y placas y sus interconexiones</a:t>
            </a:r>
          </a:p>
          <a:p>
            <a:pPr marL="174625" indent="-174625">
              <a:buFont typeface="Wingdings" pitchFamily="2" charset="2"/>
              <a:buChar char="§"/>
            </a:pPr>
            <a:r>
              <a:rPr lang="es-ES" dirty="0"/>
              <a:t>Copia relativamente sencilla</a:t>
            </a:r>
          </a:p>
          <a:p>
            <a:pPr marL="174625" indent="-174625">
              <a:buFont typeface="Wingdings" pitchFamily="2" charset="2"/>
              <a:buChar char="§"/>
            </a:pPr>
            <a:r>
              <a:rPr lang="es-ES" altLang="ja-JP" dirty="0">
                <a:ea typeface="ＭＳ Ｐゴシック" pitchFamily="34" charset="-128"/>
              </a:rPr>
              <a:t>Práctica aceptada por la ingeniería inversa</a:t>
            </a:r>
            <a:endParaRPr lang="es-ES" dirty="0">
              <a:ea typeface="ＭＳ Ｐゴシック" pitchFamily="34" charset="-128"/>
            </a:endParaRPr>
          </a:p>
        </p:txBody>
      </p:sp>
      <p:sp>
        <p:nvSpPr>
          <p:cNvPr id="261131"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35</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1"/>
          </p:nvPr>
        </p:nvSpPr>
        <p:spPr/>
        <p:txBody>
          <a:bodyPr/>
          <a:lstStyle/>
          <a:p>
            <a:pPr>
              <a:defRPr/>
            </a:pPr>
            <a:fld id="{8CD5ED90-0A68-4284-A105-B370BB59B3F3}" type="slidenum">
              <a:rPr lang="es-ES" smtClean="0"/>
              <a:pPr>
                <a:defRPr/>
              </a:pPr>
              <a:t>36</a:t>
            </a:fld>
            <a:endParaRPr lang="es-ES" dirty="0"/>
          </a:p>
        </p:txBody>
      </p:sp>
      <p:sp>
        <p:nvSpPr>
          <p:cNvPr id="263170" name="Titel 1"/>
          <p:cNvSpPr>
            <a:spLocks/>
          </p:cNvSpPr>
          <p:nvPr/>
        </p:nvSpPr>
        <p:spPr bwMode="auto">
          <a:xfrm>
            <a:off x="684213" y="3500438"/>
            <a:ext cx="4032250" cy="1944687"/>
          </a:xfrm>
          <a:prstGeom prst="rect">
            <a:avLst/>
          </a:prstGeom>
          <a:noFill/>
          <a:ln w="9525">
            <a:noFill/>
            <a:miter lim="800000"/>
            <a:headEnd/>
            <a:tailEnd/>
          </a:ln>
        </p:spPr>
        <p:txBody>
          <a:bodyPr anchor="ctr"/>
          <a:lstStyle/>
          <a:p>
            <a:endParaRPr lang="es-ES" sz="2000" b="1" dirty="0">
              <a:solidFill>
                <a:srgbClr val="404B56"/>
              </a:solidFill>
            </a:endParaRPr>
          </a:p>
        </p:txBody>
      </p:sp>
      <p:sp>
        <p:nvSpPr>
          <p:cNvPr id="263171" name="Rectangle 3"/>
          <p:cNvSpPr>
            <a:spLocks noGrp="1" noChangeArrowheads="1"/>
          </p:cNvSpPr>
          <p:nvPr>
            <p:ph type="title" idx="4294967295"/>
          </p:nvPr>
        </p:nvSpPr>
        <p:spPr/>
        <p:txBody>
          <a:bodyPr/>
          <a:lstStyle/>
          <a:p>
            <a:r>
              <a:rPr lang="es-ES" dirty="0">
                <a:latin typeface="Arial" charset="0"/>
              </a:rPr>
              <a:t>Alcance de la protección</a:t>
            </a:r>
            <a:endParaRPr lang="es-ES" dirty="0">
              <a:solidFill>
                <a:schemeClr val="tx1"/>
              </a:solidFill>
              <a:latin typeface="Arial" charset="0"/>
            </a:endParaRPr>
          </a:p>
        </p:txBody>
      </p:sp>
      <p:sp>
        <p:nvSpPr>
          <p:cNvPr id="263172" name="Rectangle 4"/>
          <p:cNvSpPr>
            <a:spLocks noChangeArrowheads="1"/>
          </p:cNvSpPr>
          <p:nvPr/>
        </p:nvSpPr>
        <p:spPr bwMode="auto">
          <a:xfrm>
            <a:off x="539750" y="1125538"/>
            <a:ext cx="4248150" cy="1477328"/>
          </a:xfrm>
          <a:prstGeom prst="rect">
            <a:avLst/>
          </a:prstGeom>
          <a:noFill/>
          <a:ln w="9525">
            <a:noFill/>
            <a:miter lim="800000"/>
            <a:headEnd/>
            <a:tailEnd/>
          </a:ln>
          <a:effectLst/>
        </p:spPr>
        <p:txBody>
          <a:bodyPr>
            <a:spAutoFit/>
          </a:bodyPr>
          <a:lstStyle/>
          <a:p>
            <a:pPr algn="just" eaLnBrk="0" hangingPunct="0"/>
            <a:r>
              <a:rPr lang="es-ES" altLang="ja-JP" dirty="0">
                <a:ea typeface="ＭＳ Ｐゴシック" pitchFamily="34" charset="-128"/>
              </a:rPr>
              <a:t>Los derechos impiden a otros la reproducción, la venta o la importación de parte o de todo el esquema protegido y de los productos que lo incorporan.</a:t>
            </a:r>
          </a:p>
        </p:txBody>
      </p:sp>
      <p:sp>
        <p:nvSpPr>
          <p:cNvPr id="263173" name="Rectangle 5"/>
          <p:cNvSpPr>
            <a:spLocks noChangeArrowheads="1"/>
          </p:cNvSpPr>
          <p:nvPr/>
        </p:nvSpPr>
        <p:spPr bwMode="auto">
          <a:xfrm>
            <a:off x="4356100" y="4005263"/>
            <a:ext cx="4608388" cy="2087562"/>
          </a:xfrm>
          <a:prstGeom prst="rect">
            <a:avLst/>
          </a:prstGeom>
          <a:noFill/>
          <a:ln w="9525" algn="ctr">
            <a:noFill/>
            <a:miter lim="800000"/>
            <a:headEnd/>
            <a:tailEnd/>
          </a:ln>
          <a:effectLst/>
        </p:spPr>
        <p:txBody>
          <a:bodyPr/>
          <a:lstStyle/>
          <a:p>
            <a:pPr marL="357188" lvl="1" indent="-177800" algn="just">
              <a:buFont typeface="Wingdings" pitchFamily="2" charset="2"/>
              <a:buChar char="§"/>
            </a:pPr>
            <a:r>
              <a:rPr lang="es-ES" dirty="0"/>
              <a:t>No existe infracción en caso de uso privado, investigación o enseñanza.</a:t>
            </a:r>
          </a:p>
          <a:p>
            <a:pPr marL="357188" lvl="1" indent="-177800" algn="just">
              <a:buFont typeface="Wingdings" pitchFamily="2" charset="2"/>
              <a:buChar char="§"/>
            </a:pPr>
            <a:r>
              <a:rPr lang="es-ES" dirty="0"/>
              <a:t>Ingeniería inversa para promover la innovación. </a:t>
            </a:r>
          </a:p>
          <a:p>
            <a:pPr marL="357188" lvl="1" indent="-177800" algn="just">
              <a:buFont typeface="Wingdings" pitchFamily="2" charset="2"/>
              <a:buChar char="§"/>
            </a:pPr>
            <a:r>
              <a:rPr lang="es-ES" dirty="0"/>
              <a:t>Creación independiente de un dibujo o modelo idéntico.</a:t>
            </a:r>
          </a:p>
          <a:p>
            <a:pPr marL="357188" lvl="1" indent="-177800" algn="just">
              <a:buFont typeface="Wingdings" pitchFamily="2" charset="2"/>
              <a:buChar char="§"/>
            </a:pPr>
            <a:r>
              <a:rPr lang="es-ES" dirty="0"/>
              <a:t>Infracción inocente.</a:t>
            </a:r>
          </a:p>
        </p:txBody>
      </p:sp>
      <p:sp>
        <p:nvSpPr>
          <p:cNvPr id="263174" name="Titel 1"/>
          <p:cNvSpPr>
            <a:spLocks/>
          </p:cNvSpPr>
          <p:nvPr/>
        </p:nvSpPr>
        <p:spPr bwMode="auto">
          <a:xfrm>
            <a:off x="4500563" y="3355975"/>
            <a:ext cx="3997325" cy="846138"/>
          </a:xfrm>
          <a:prstGeom prst="rect">
            <a:avLst/>
          </a:prstGeom>
          <a:noFill/>
          <a:ln w="9525">
            <a:noFill/>
            <a:miter lim="800000"/>
            <a:headEnd/>
            <a:tailEnd/>
          </a:ln>
        </p:spPr>
        <p:txBody>
          <a:bodyPr anchor="ctr"/>
          <a:lstStyle/>
          <a:p>
            <a:r>
              <a:rPr lang="es-ES" sz="2000" b="1" dirty="0">
                <a:solidFill>
                  <a:srgbClr val="404B56"/>
                </a:solidFill>
              </a:rPr>
              <a:t>Excepciones y limitaciones</a:t>
            </a:r>
          </a:p>
        </p:txBody>
      </p:sp>
      <p:pic>
        <p:nvPicPr>
          <p:cNvPr id="263175" name="Picture 7" descr="153863714"/>
          <p:cNvPicPr>
            <a:picLocks noChangeAspect="1" noChangeArrowheads="1"/>
          </p:cNvPicPr>
          <p:nvPr/>
        </p:nvPicPr>
        <p:blipFill>
          <a:blip r:embed="rId3"/>
          <a:srcRect/>
          <a:stretch>
            <a:fillRect/>
          </a:stretch>
        </p:blipFill>
        <p:spPr bwMode="auto">
          <a:xfrm>
            <a:off x="5148263" y="1052513"/>
            <a:ext cx="2900362" cy="1931987"/>
          </a:xfrm>
          <a:prstGeom prst="rect">
            <a:avLst/>
          </a:prstGeom>
          <a:noFill/>
        </p:spPr>
      </p:pic>
      <p:sp>
        <p:nvSpPr>
          <p:cNvPr id="263176" name="Titel 1"/>
          <p:cNvSpPr>
            <a:spLocks/>
          </p:cNvSpPr>
          <p:nvPr/>
        </p:nvSpPr>
        <p:spPr bwMode="auto">
          <a:xfrm>
            <a:off x="539750" y="2708275"/>
            <a:ext cx="3600450" cy="846138"/>
          </a:xfrm>
          <a:prstGeom prst="rect">
            <a:avLst/>
          </a:prstGeom>
          <a:noFill/>
          <a:ln w="9525">
            <a:noFill/>
            <a:miter lim="800000"/>
            <a:headEnd/>
            <a:tailEnd/>
          </a:ln>
        </p:spPr>
        <p:txBody>
          <a:bodyPr anchor="ctr"/>
          <a:lstStyle/>
          <a:p>
            <a:r>
              <a:rPr lang="es-ES" sz="2000" b="1" dirty="0">
                <a:solidFill>
                  <a:srgbClr val="404B56"/>
                </a:solidFill>
              </a:rPr>
              <a:t>Duración de la protección</a:t>
            </a:r>
          </a:p>
        </p:txBody>
      </p:sp>
      <p:sp>
        <p:nvSpPr>
          <p:cNvPr id="263177" name="Inhaltsplatzhalter 2"/>
          <p:cNvSpPr>
            <a:spLocks/>
          </p:cNvSpPr>
          <p:nvPr/>
        </p:nvSpPr>
        <p:spPr bwMode="auto">
          <a:xfrm>
            <a:off x="539750" y="3357563"/>
            <a:ext cx="3384550" cy="923330"/>
          </a:xfrm>
          <a:prstGeom prst="rect">
            <a:avLst/>
          </a:prstGeom>
          <a:noFill/>
          <a:ln w="9525" algn="ctr">
            <a:noFill/>
            <a:miter lim="800000"/>
            <a:headEnd/>
            <a:tailEnd/>
          </a:ln>
          <a:effectLst/>
        </p:spPr>
        <p:txBody>
          <a:bodyPr>
            <a:spAutoFit/>
          </a:bodyPr>
          <a:lstStyle/>
          <a:p>
            <a:pPr algn="just" eaLnBrk="0" hangingPunct="0"/>
            <a:r>
              <a:rPr lang="es-ES" dirty="0"/>
              <a:t>De 10 a 15  años a partir de la fecha de creación del esquema de trazado.</a:t>
            </a:r>
          </a:p>
        </p:txBody>
      </p:sp>
      <p:pic>
        <p:nvPicPr>
          <p:cNvPr id="263178" name="Picture 10" descr="153503428"/>
          <p:cNvPicPr>
            <a:picLocks noChangeAspect="1" noChangeArrowheads="1"/>
          </p:cNvPicPr>
          <p:nvPr/>
        </p:nvPicPr>
        <p:blipFill>
          <a:blip r:embed="rId4"/>
          <a:srcRect b="5869"/>
          <a:stretch>
            <a:fillRect/>
          </a:stretch>
        </p:blipFill>
        <p:spPr bwMode="auto">
          <a:xfrm>
            <a:off x="684213" y="4244975"/>
            <a:ext cx="2720975" cy="1703388"/>
          </a:xfrm>
          <a:prstGeom prst="rect">
            <a:avLst/>
          </a:prstGeom>
          <a:noFill/>
        </p:spPr>
      </p:pic>
      <p:sp>
        <p:nvSpPr>
          <p:cNvPr id="263179" name="Footer Placeholder 3"/>
          <p:cNvSpPr txBox="1">
            <a:spLocks noGrp="1"/>
          </p:cNvSpPr>
          <p:nvPr/>
        </p:nvSpPr>
        <p:spPr bwMode="auto">
          <a:xfrm>
            <a:off x="611188" y="6553200"/>
            <a:ext cx="655310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63180"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36</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1188" y="4406900"/>
            <a:ext cx="7883525" cy="1362075"/>
          </a:xfrm>
        </p:spPr>
        <p:txBody>
          <a:bodyPr/>
          <a:lstStyle/>
          <a:p>
            <a:pPr eaLnBrk="1" hangingPunct="1">
              <a:defRPr/>
            </a:pPr>
            <a:r>
              <a:rPr lang="en-GB" sz="4000" cap="all" dirty="0"/>
              <a:t>DERECHOS DE AUTOR</a:t>
            </a:r>
          </a:p>
        </p:txBody>
      </p:sp>
      <p:sp>
        <p:nvSpPr>
          <p:cNvPr id="265219" name="Footer Placeholder 3"/>
          <p:cNvSpPr txBox="1">
            <a:spLocks noGrp="1"/>
          </p:cNvSpPr>
          <p:nvPr/>
        </p:nvSpPr>
        <p:spPr bwMode="auto">
          <a:xfrm>
            <a:off x="611188" y="6553200"/>
            <a:ext cx="698514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
        <p:nvSpPr>
          <p:cNvPr id="265220" name="Slide Number Placeholder 2"/>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endParaRPr lang="de-DE" sz="1200"/>
          </a:p>
        </p:txBody>
      </p:sp>
      <p:sp>
        <p:nvSpPr>
          <p:cNvPr id="265221"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37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idx="4294967295"/>
          </p:nvPr>
        </p:nvSpPr>
        <p:spPr/>
        <p:txBody>
          <a:bodyPr/>
          <a:lstStyle/>
          <a:p>
            <a:pPr eaLnBrk="1" hangingPunct="1"/>
            <a:r>
              <a:rPr lang="es-ES" dirty="0">
                <a:latin typeface="Arial" charset="0"/>
              </a:rPr>
              <a:t>¿Qué es un derecho de autor?</a:t>
            </a:r>
            <a:endParaRPr lang="en-US" dirty="0">
              <a:latin typeface="Arial" charset="0"/>
            </a:endParaRPr>
          </a:p>
        </p:txBody>
      </p:sp>
      <p:sp>
        <p:nvSpPr>
          <p:cNvPr id="267267" name="Rectangle 3"/>
          <p:cNvSpPr>
            <a:spLocks noGrp="1" noChangeArrowheads="1"/>
          </p:cNvSpPr>
          <p:nvPr>
            <p:ph idx="4294967295"/>
          </p:nvPr>
        </p:nvSpPr>
        <p:spPr>
          <a:xfrm>
            <a:off x="596900" y="1628775"/>
            <a:ext cx="7921625" cy="4392613"/>
          </a:xfrm>
        </p:spPr>
        <p:txBody>
          <a:bodyPr/>
          <a:lstStyle/>
          <a:p>
            <a:pPr algn="just" eaLnBrk="1" hangingPunct="1"/>
            <a:r>
              <a:rPr lang="es-ES" dirty="0">
                <a:latin typeface="Arial" charset="0"/>
              </a:rPr>
              <a:t>Los derechos de autor protegen cualquier producción de la mente humana, como las obras literarias y artísticas.</a:t>
            </a:r>
          </a:p>
          <a:p>
            <a:pPr eaLnBrk="1" hangingPunct="1"/>
            <a:endParaRPr lang="en-GB" b="1" dirty="0">
              <a:solidFill>
                <a:srgbClr val="C00000"/>
              </a:solidFill>
              <a:latin typeface="Arial" charset="0"/>
            </a:endParaRPr>
          </a:p>
          <a:p>
            <a:pPr marL="541338" lvl="1" indent="-269875" eaLnBrk="1" hangingPunct="1"/>
            <a:r>
              <a:rPr lang="es-ES" dirty="0">
                <a:latin typeface="Arial" charset="0"/>
              </a:rPr>
              <a:t>Dicha producción debe ser una expresión y no una simple idea.</a:t>
            </a:r>
          </a:p>
          <a:p>
            <a:pPr marL="271463" lvl="1" indent="0" eaLnBrk="1" hangingPunct="1">
              <a:buNone/>
            </a:pPr>
            <a:endParaRPr lang="en-GB" dirty="0">
              <a:latin typeface="Arial" charset="0"/>
            </a:endParaRPr>
          </a:p>
          <a:p>
            <a:pPr marL="541338" lvl="1" indent="-269875" eaLnBrk="1" hangingPunct="1"/>
            <a:r>
              <a:rPr lang="es-ES" dirty="0">
                <a:latin typeface="Arial" charset="0"/>
              </a:rPr>
              <a:t>La expresión debe ser original.</a:t>
            </a:r>
          </a:p>
          <a:p>
            <a:pPr marL="271463" lvl="1" indent="0" eaLnBrk="1" hangingPunct="1">
              <a:buNone/>
            </a:pPr>
            <a:endParaRPr lang="en-GB" dirty="0">
              <a:latin typeface="Arial" charset="0"/>
            </a:endParaRPr>
          </a:p>
          <a:p>
            <a:pPr eaLnBrk="1" hangingPunct="1"/>
            <a:r>
              <a:rPr lang="es-ES" dirty="0">
                <a:latin typeface="Arial" charset="0"/>
              </a:rPr>
              <a:t>Los derechos de autor crean una relación jurídica especial entre los autores y sus obras.</a:t>
            </a:r>
          </a:p>
          <a:p>
            <a:pPr marL="0" indent="0" eaLnBrk="1" hangingPunct="1">
              <a:buNone/>
            </a:pPr>
            <a:endParaRPr lang="en-GB" dirty="0">
              <a:latin typeface="Arial" charset="0"/>
            </a:endParaRPr>
          </a:p>
          <a:p>
            <a:pPr eaLnBrk="1" hangingPunct="1"/>
            <a:r>
              <a:rPr lang="es-ES" dirty="0">
                <a:latin typeface="Arial" charset="0"/>
              </a:rPr>
              <a:t>Confieren protección jurídica durante un periodo limitado.</a:t>
            </a:r>
            <a:endParaRPr lang="en-GB" dirty="0">
              <a:latin typeface="Arial" charset="0"/>
            </a:endParaRPr>
          </a:p>
          <a:p>
            <a:pPr eaLnBrk="1" hangingPunct="1"/>
            <a:endParaRPr lang="en-GB" dirty="0">
              <a:latin typeface="Arial" charset="0"/>
            </a:endParaRPr>
          </a:p>
        </p:txBody>
      </p:sp>
      <p:sp>
        <p:nvSpPr>
          <p:cNvPr id="267268" name="Footer Placeholder 3"/>
          <p:cNvSpPr txBox="1">
            <a:spLocks noGrp="1"/>
          </p:cNvSpPr>
          <p:nvPr/>
        </p:nvSpPr>
        <p:spPr bwMode="auto">
          <a:xfrm>
            <a:off x="611188" y="6553200"/>
            <a:ext cx="662510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
        <p:nvSpPr>
          <p:cNvPr id="267269"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38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idx="4294967295"/>
          </p:nvPr>
        </p:nvSpPr>
        <p:spPr/>
        <p:txBody>
          <a:bodyPr/>
          <a:lstStyle/>
          <a:p>
            <a:pPr eaLnBrk="1" hangingPunct="1"/>
            <a:r>
              <a:rPr lang="es-ES" dirty="0">
                <a:latin typeface="Arial" charset="0"/>
              </a:rPr>
              <a:t>Alcance de la protección</a:t>
            </a:r>
          </a:p>
        </p:txBody>
      </p:sp>
      <p:sp>
        <p:nvSpPr>
          <p:cNvPr id="269315" name="Content Placeholder 2"/>
          <p:cNvSpPr>
            <a:spLocks noGrp="1"/>
          </p:cNvSpPr>
          <p:nvPr>
            <p:ph idx="4294967295"/>
          </p:nvPr>
        </p:nvSpPr>
        <p:spPr/>
        <p:txBody>
          <a:bodyPr/>
          <a:lstStyle/>
          <a:p>
            <a:pPr eaLnBrk="1" hangingPunct="1"/>
            <a:r>
              <a:rPr lang="es-ES" dirty="0">
                <a:latin typeface="Arial" charset="0"/>
              </a:rPr>
              <a:t>Derechos económicos:</a:t>
            </a:r>
          </a:p>
          <a:p>
            <a:pPr eaLnBrk="1" hangingPunct="1"/>
            <a:endParaRPr lang="es-ES" dirty="0">
              <a:latin typeface="Arial" charset="0"/>
            </a:endParaRPr>
          </a:p>
          <a:p>
            <a:pPr eaLnBrk="1" hangingPunct="1">
              <a:buNone/>
            </a:pPr>
            <a:r>
              <a:rPr lang="es-ES" dirty="0">
                <a:latin typeface="Arial" charset="0"/>
              </a:rPr>
              <a:t>    - Hacen referencia a la explotación económica de la obra</a:t>
            </a:r>
          </a:p>
          <a:p>
            <a:pPr eaLnBrk="1" hangingPunct="1">
              <a:buNone/>
            </a:pPr>
            <a:r>
              <a:rPr lang="es-ES" dirty="0">
                <a:latin typeface="Arial" charset="0"/>
              </a:rPr>
              <a:t>    - Son libremente transferibles o pueden ser objeto de licencia</a:t>
            </a:r>
          </a:p>
          <a:p>
            <a:pPr eaLnBrk="1" hangingPunct="1"/>
            <a:endParaRPr lang="es-ES" dirty="0">
              <a:latin typeface="Arial" charset="0"/>
            </a:endParaRPr>
          </a:p>
          <a:p>
            <a:pPr eaLnBrk="1" hangingPunct="1"/>
            <a:r>
              <a:rPr lang="es-ES" dirty="0">
                <a:latin typeface="Arial" charset="0"/>
              </a:rPr>
              <a:t>Derechos morales:     </a:t>
            </a:r>
          </a:p>
          <a:p>
            <a:pPr marL="0" indent="0" eaLnBrk="1" hangingPunct="1">
              <a:buNone/>
            </a:pPr>
            <a:r>
              <a:rPr lang="es-ES" dirty="0">
                <a:latin typeface="Arial" charset="0"/>
              </a:rPr>
              <a:t>    - Hacen referencia al interés moral del autor</a:t>
            </a:r>
          </a:p>
          <a:p>
            <a:pPr eaLnBrk="1" hangingPunct="1">
              <a:buNone/>
            </a:pPr>
            <a:r>
              <a:rPr lang="es-ES" dirty="0">
                <a:latin typeface="Arial" charset="0"/>
              </a:rPr>
              <a:t>    - Los conserva siempre el autor</a:t>
            </a:r>
          </a:p>
          <a:p>
            <a:pPr eaLnBrk="1" hangingPunct="1">
              <a:buNone/>
            </a:pPr>
            <a:endParaRPr lang="es-ES" dirty="0">
              <a:latin typeface="Arial" charset="0"/>
            </a:endParaRPr>
          </a:p>
          <a:p>
            <a:pPr eaLnBrk="1" hangingPunct="1"/>
            <a:r>
              <a:rPr lang="es-ES" dirty="0">
                <a:latin typeface="Arial" charset="0"/>
              </a:rPr>
              <a:t>Excepciones y limitaciones</a:t>
            </a:r>
          </a:p>
          <a:p>
            <a:pPr marL="0" indent="0" eaLnBrk="1" hangingPunct="1">
              <a:buNone/>
            </a:pPr>
            <a:endParaRPr lang="es-ES" dirty="0">
              <a:latin typeface="Arial" charset="0"/>
            </a:endParaRPr>
          </a:p>
          <a:p>
            <a:pPr eaLnBrk="1" hangingPunct="1"/>
            <a:r>
              <a:rPr lang="es-ES" dirty="0">
                <a:latin typeface="Arial" charset="0"/>
              </a:rPr>
              <a:t>Incumplimientos y recursos</a:t>
            </a:r>
          </a:p>
          <a:p>
            <a:pPr eaLnBrk="1" hangingPunct="1"/>
            <a:endParaRPr lang="es-ES" dirty="0">
              <a:latin typeface="Arial" charset="0"/>
            </a:endParaRPr>
          </a:p>
        </p:txBody>
      </p:sp>
      <p:sp>
        <p:nvSpPr>
          <p:cNvPr id="269316" name="Footer Placeholder 3"/>
          <p:cNvSpPr txBox="1">
            <a:spLocks noGrp="1"/>
          </p:cNvSpPr>
          <p:nvPr/>
        </p:nvSpPr>
        <p:spPr bwMode="auto">
          <a:xfrm>
            <a:off x="611188" y="6553200"/>
            <a:ext cx="698514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269317"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39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el 1"/>
          <p:cNvSpPr>
            <a:spLocks noGrp="1"/>
          </p:cNvSpPr>
          <p:nvPr>
            <p:ph type="title" idx="4294967295"/>
          </p:nvPr>
        </p:nvSpPr>
        <p:spPr/>
        <p:txBody>
          <a:bodyPr lIns="91440" tIns="45720" rIns="91440" bIns="45720" anchor="ctr"/>
          <a:lstStyle/>
          <a:p>
            <a:pPr eaLnBrk="1" hangingPunct="1"/>
            <a:r>
              <a:rPr lang="es-ES" dirty="0">
                <a:latin typeface="Arial" charset="0"/>
              </a:rPr>
              <a:t>Los diferentes tipos de PI (II)</a:t>
            </a:r>
          </a:p>
        </p:txBody>
      </p:sp>
      <p:sp>
        <p:nvSpPr>
          <p:cNvPr id="14" name="Rechteck 13"/>
          <p:cNvSpPr/>
          <p:nvPr/>
        </p:nvSpPr>
        <p:spPr>
          <a:xfrm>
            <a:off x="827088" y="23749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FFFF"/>
                </a:solidFill>
                <a:cs typeface="Arial" charset="0"/>
              </a:rPr>
              <a:t>Marcas</a:t>
            </a:r>
          </a:p>
        </p:txBody>
      </p:sp>
      <p:sp>
        <p:nvSpPr>
          <p:cNvPr id="15" name="Rechteck 14"/>
          <p:cNvSpPr/>
          <p:nvPr/>
        </p:nvSpPr>
        <p:spPr>
          <a:xfrm>
            <a:off x="2554288" y="2374900"/>
            <a:ext cx="2592387"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Identificación distintiva de productos o servicios</a:t>
            </a:r>
          </a:p>
        </p:txBody>
      </p:sp>
      <p:sp>
        <p:nvSpPr>
          <p:cNvPr id="16" name="Rechteck 15"/>
          <p:cNvSpPr/>
          <p:nvPr/>
        </p:nvSpPr>
        <p:spPr>
          <a:xfrm>
            <a:off x="5262563" y="2374900"/>
            <a:ext cx="2117725"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Uso o registro</a:t>
            </a:r>
          </a:p>
        </p:txBody>
      </p:sp>
      <p:sp>
        <p:nvSpPr>
          <p:cNvPr id="17" name="Rechteck 16"/>
          <p:cNvSpPr/>
          <p:nvPr/>
        </p:nvSpPr>
        <p:spPr>
          <a:xfrm>
            <a:off x="827088" y="34290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err="1">
                <a:solidFill>
                  <a:srgbClr val="FFFFFF"/>
                </a:solidFill>
                <a:cs typeface="Arial" charset="0"/>
              </a:rPr>
              <a:t>Registered</a:t>
            </a:r>
            <a:r>
              <a:rPr lang="es-ES" dirty="0">
                <a:solidFill>
                  <a:srgbClr val="FFFFFF"/>
                </a:solidFill>
                <a:cs typeface="Arial" charset="0"/>
              </a:rPr>
              <a:t> </a:t>
            </a:r>
            <a:r>
              <a:rPr lang="es-ES" dirty="0" err="1">
                <a:solidFill>
                  <a:srgbClr val="FFFFFF"/>
                </a:solidFill>
                <a:cs typeface="Arial" charset="0"/>
              </a:rPr>
              <a:t>designs</a:t>
            </a:r>
            <a:endParaRPr lang="es-ES" dirty="0">
              <a:solidFill>
                <a:srgbClr val="FFFFFF"/>
              </a:solidFill>
              <a:cs typeface="Arial" charset="0"/>
            </a:endParaRPr>
          </a:p>
        </p:txBody>
      </p:sp>
      <p:sp>
        <p:nvSpPr>
          <p:cNvPr id="19" name="Rechteck 18"/>
          <p:cNvSpPr/>
          <p:nvPr/>
        </p:nvSpPr>
        <p:spPr>
          <a:xfrm>
            <a:off x="5292725" y="3429000"/>
            <a:ext cx="2117725"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dirty="0">
                <a:solidFill>
                  <a:srgbClr val="FFFFFF"/>
                </a:solidFill>
                <a:latin typeface="Arial" charset="0"/>
                <a:cs typeface="Arial" charset="0"/>
              </a:rPr>
              <a:t>Registro</a:t>
            </a:r>
          </a:p>
        </p:txBody>
      </p:sp>
      <p:pic>
        <p:nvPicPr>
          <p:cNvPr id="130066" name="Picture 9"/>
          <p:cNvPicPr>
            <a:picLocks noChangeAspect="1" noChangeArrowheads="1"/>
          </p:cNvPicPr>
          <p:nvPr/>
        </p:nvPicPr>
        <p:blipFill>
          <a:blip r:embed="rId3"/>
          <a:srcRect/>
          <a:stretch>
            <a:fillRect/>
          </a:stretch>
        </p:blipFill>
        <p:spPr bwMode="auto">
          <a:xfrm>
            <a:off x="7539038" y="2449513"/>
            <a:ext cx="1425575" cy="598487"/>
          </a:xfrm>
          <a:prstGeom prst="rect">
            <a:avLst/>
          </a:prstGeom>
          <a:noFill/>
          <a:ln w="9525">
            <a:noFill/>
            <a:miter lim="800000"/>
            <a:headEnd/>
            <a:tailEnd/>
          </a:ln>
        </p:spPr>
      </p:pic>
      <p:pic>
        <p:nvPicPr>
          <p:cNvPr id="130067" name="Picture 25" descr="Coca Cola bottle"/>
          <p:cNvPicPr>
            <a:picLocks noChangeAspect="1" noChangeArrowheads="1"/>
          </p:cNvPicPr>
          <p:nvPr/>
        </p:nvPicPr>
        <p:blipFill>
          <a:blip r:embed="rId4"/>
          <a:srcRect/>
          <a:stretch>
            <a:fillRect/>
          </a:stretch>
        </p:blipFill>
        <p:spPr bwMode="auto">
          <a:xfrm>
            <a:off x="7883525" y="3284538"/>
            <a:ext cx="330200" cy="1116012"/>
          </a:xfrm>
          <a:prstGeom prst="rect">
            <a:avLst/>
          </a:prstGeom>
          <a:noFill/>
          <a:ln w="9525">
            <a:noFill/>
            <a:miter lim="800000"/>
            <a:headEnd/>
            <a:tailEnd/>
          </a:ln>
        </p:spPr>
      </p:pic>
      <p:pic>
        <p:nvPicPr>
          <p:cNvPr id="130069" name="Picture 29" descr="skd182667sdc"/>
          <p:cNvPicPr>
            <a:picLocks noChangeAspect="1" noChangeArrowheads="1"/>
          </p:cNvPicPr>
          <p:nvPr/>
        </p:nvPicPr>
        <p:blipFill>
          <a:blip r:embed="rId5"/>
          <a:srcRect l="26945" t="30795" r="29865" b="50974"/>
          <a:stretch>
            <a:fillRect/>
          </a:stretch>
        </p:blipFill>
        <p:spPr bwMode="auto">
          <a:xfrm>
            <a:off x="7594600" y="4640263"/>
            <a:ext cx="1225550" cy="517525"/>
          </a:xfrm>
          <a:prstGeom prst="rect">
            <a:avLst/>
          </a:prstGeom>
          <a:noFill/>
          <a:ln w="9525">
            <a:noFill/>
            <a:miter lim="800000"/>
            <a:headEnd/>
            <a:tailEnd/>
          </a:ln>
        </p:spPr>
      </p:pic>
      <p:sp>
        <p:nvSpPr>
          <p:cNvPr id="2" name="Rechteck 16"/>
          <p:cNvSpPr/>
          <p:nvPr/>
        </p:nvSpPr>
        <p:spPr>
          <a:xfrm>
            <a:off x="827088" y="45085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FFFF"/>
                </a:solidFill>
                <a:cs typeface="Arial" charset="0"/>
              </a:rPr>
              <a:t>Secretos comerciales</a:t>
            </a:r>
          </a:p>
        </p:txBody>
      </p:sp>
      <p:sp>
        <p:nvSpPr>
          <p:cNvPr id="18" name="Rechteck 17"/>
          <p:cNvSpPr/>
          <p:nvPr/>
        </p:nvSpPr>
        <p:spPr>
          <a:xfrm>
            <a:off x="2554288" y="3429000"/>
            <a:ext cx="2592387"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err="1"/>
              <a:t>External</a:t>
            </a:r>
            <a:r>
              <a:rPr lang="es-ES" dirty="0"/>
              <a:t> </a:t>
            </a:r>
            <a:r>
              <a:rPr lang="es-ES" dirty="0" err="1"/>
              <a:t>appearance</a:t>
            </a:r>
            <a:endParaRPr lang="es-ES" dirty="0"/>
          </a:p>
        </p:txBody>
      </p:sp>
      <p:sp>
        <p:nvSpPr>
          <p:cNvPr id="3" name="Rechteck 17"/>
          <p:cNvSpPr/>
          <p:nvPr/>
        </p:nvSpPr>
        <p:spPr>
          <a:xfrm>
            <a:off x="2555875" y="4508500"/>
            <a:ext cx="2592388"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FFFF"/>
                </a:solidFill>
                <a:cs typeface="Arial" charset="0"/>
              </a:rPr>
              <a:t>Información valiosa no conocida por el público</a:t>
            </a:r>
          </a:p>
        </p:txBody>
      </p:sp>
      <p:sp>
        <p:nvSpPr>
          <p:cNvPr id="7" name="Rechteck 18"/>
          <p:cNvSpPr/>
          <p:nvPr/>
        </p:nvSpPr>
        <p:spPr>
          <a:xfrm>
            <a:off x="5292725" y="4508500"/>
            <a:ext cx="2117725"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a:solidFill>
                  <a:srgbClr val="FFFFFF"/>
                </a:solidFill>
                <a:cs typeface="Arial" charset="0"/>
              </a:rPr>
              <a:t>Esfuerzos razonables para mantener el secreto</a:t>
            </a:r>
          </a:p>
        </p:txBody>
      </p:sp>
      <p:sp>
        <p:nvSpPr>
          <p:cNvPr id="130074"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65A60579-BCE1-4CEE-A147-2FBF095B1288}" type="slidenum">
              <a:rPr lang="es-ES" sz="1200" smtClean="0"/>
              <a:pPr algn="r"/>
              <a:t>4</a:t>
            </a:fld>
            <a:endParaRPr lang="es-ES" sz="1200" dirty="0"/>
          </a:p>
        </p:txBody>
      </p:sp>
      <p:sp>
        <p:nvSpPr>
          <p:cNvPr id="130077" name="Footer Placeholder 3"/>
          <p:cNvSpPr txBox="1">
            <a:spLocks noGrp="1"/>
          </p:cNvSpPr>
          <p:nvPr/>
        </p:nvSpPr>
        <p:spPr bwMode="auto">
          <a:xfrm>
            <a:off x="611188" y="6553200"/>
            <a:ext cx="662510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
        <p:nvSpPr>
          <p:cNvPr id="130081" name="Textfeld 6"/>
          <p:cNvSpPr txBox="1">
            <a:spLocks noChangeArrowheads="1"/>
          </p:cNvSpPr>
          <p:nvPr/>
        </p:nvSpPr>
        <p:spPr bwMode="auto">
          <a:xfrm>
            <a:off x="611188" y="1847850"/>
            <a:ext cx="2088604" cy="369332"/>
          </a:xfrm>
          <a:prstGeom prst="rect">
            <a:avLst/>
          </a:prstGeom>
          <a:noFill/>
          <a:ln w="9525">
            <a:noFill/>
            <a:miter lim="800000"/>
            <a:headEnd/>
            <a:tailEnd/>
          </a:ln>
        </p:spPr>
        <p:txBody>
          <a:bodyPr wrap="square">
            <a:spAutoFit/>
          </a:bodyPr>
          <a:lstStyle/>
          <a:p>
            <a:r>
              <a:rPr lang="es-ES" b="1" dirty="0">
                <a:solidFill>
                  <a:schemeClr val="accent1"/>
                </a:solidFill>
              </a:rPr>
              <a:t>Tipo de derecho </a:t>
            </a:r>
          </a:p>
        </p:txBody>
      </p:sp>
      <p:sp>
        <p:nvSpPr>
          <p:cNvPr id="130082" name="Textfeld 7"/>
          <p:cNvSpPr txBox="1">
            <a:spLocks noChangeArrowheads="1"/>
          </p:cNvSpPr>
          <p:nvPr/>
        </p:nvSpPr>
        <p:spPr bwMode="auto">
          <a:xfrm>
            <a:off x="3151188" y="1847850"/>
            <a:ext cx="1441420" cy="369332"/>
          </a:xfrm>
          <a:prstGeom prst="rect">
            <a:avLst/>
          </a:prstGeom>
          <a:noFill/>
          <a:ln w="9525">
            <a:noFill/>
            <a:miter lim="800000"/>
            <a:headEnd/>
            <a:tailEnd/>
          </a:ln>
        </p:spPr>
        <p:txBody>
          <a:bodyPr wrap="none">
            <a:spAutoFit/>
          </a:bodyPr>
          <a:lstStyle/>
          <a:p>
            <a:r>
              <a:rPr lang="es-ES" b="1" dirty="0">
                <a:solidFill>
                  <a:schemeClr val="accent1"/>
                </a:solidFill>
              </a:rPr>
              <a:t>¿Para qué?</a:t>
            </a:r>
          </a:p>
        </p:txBody>
      </p:sp>
      <p:sp>
        <p:nvSpPr>
          <p:cNvPr id="130083" name="Textfeld 8"/>
          <p:cNvSpPr txBox="1">
            <a:spLocks noChangeArrowheads="1"/>
          </p:cNvSpPr>
          <p:nvPr/>
        </p:nvSpPr>
        <p:spPr bwMode="auto">
          <a:xfrm>
            <a:off x="5918200" y="1869519"/>
            <a:ext cx="1120820" cy="369332"/>
          </a:xfrm>
          <a:prstGeom prst="rect">
            <a:avLst/>
          </a:prstGeom>
          <a:noFill/>
          <a:ln w="9525">
            <a:noFill/>
            <a:miter lim="800000"/>
            <a:headEnd/>
            <a:tailEnd/>
          </a:ln>
        </p:spPr>
        <p:txBody>
          <a:bodyPr wrap="none">
            <a:spAutoFit/>
          </a:bodyPr>
          <a:lstStyle/>
          <a:p>
            <a:r>
              <a:rPr lang="es-ES" b="1" dirty="0">
                <a:solidFill>
                  <a:schemeClr val="accent1"/>
                </a:solidFill>
              </a:rPr>
              <a:t>¿Cómo?</a:t>
            </a:r>
          </a:p>
        </p:txBody>
      </p:sp>
      <p:sp>
        <p:nvSpPr>
          <p:cNvPr id="4" name="Rechteck 16"/>
          <p:cNvSpPr/>
          <p:nvPr/>
        </p:nvSpPr>
        <p:spPr>
          <a:xfrm>
            <a:off x="827088" y="34290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err="1">
                <a:solidFill>
                  <a:srgbClr val="FFFFFF"/>
                </a:solidFill>
                <a:cs typeface="Arial" charset="0"/>
              </a:rPr>
              <a:t>Registered</a:t>
            </a:r>
            <a:r>
              <a:rPr lang="es-ES" dirty="0">
                <a:solidFill>
                  <a:srgbClr val="FFFFFF"/>
                </a:solidFill>
                <a:cs typeface="Arial" charset="0"/>
              </a:rPr>
              <a:t> </a:t>
            </a:r>
            <a:r>
              <a:rPr lang="es-ES" dirty="0" err="1">
                <a:solidFill>
                  <a:srgbClr val="FFFFFF"/>
                </a:solidFill>
                <a:cs typeface="Arial" charset="0"/>
              </a:rPr>
              <a:t>designs</a:t>
            </a:r>
            <a:endParaRPr lang="es-ES" dirty="0">
              <a:solidFill>
                <a:srgbClr val="FFFFFF"/>
              </a:solidFill>
              <a:cs typeface="Arial" charset="0"/>
            </a:endParaRPr>
          </a:p>
        </p:txBody>
      </p:sp>
      <p:pic>
        <p:nvPicPr>
          <p:cNvPr id="130086" name="Picture 25" descr="Coca Cola bottle"/>
          <p:cNvPicPr>
            <a:picLocks noChangeAspect="1" noChangeArrowheads="1"/>
          </p:cNvPicPr>
          <p:nvPr/>
        </p:nvPicPr>
        <p:blipFill>
          <a:blip r:embed="rId4"/>
          <a:srcRect/>
          <a:stretch>
            <a:fillRect/>
          </a:stretch>
        </p:blipFill>
        <p:spPr bwMode="auto">
          <a:xfrm>
            <a:off x="7883525" y="3284538"/>
            <a:ext cx="330200" cy="1116012"/>
          </a:xfrm>
          <a:prstGeom prst="rect">
            <a:avLst/>
          </a:prstGeom>
          <a:noFill/>
          <a:ln w="9525">
            <a:noFill/>
            <a:miter lim="800000"/>
            <a:headEnd/>
            <a:tailEnd/>
          </a:ln>
        </p:spPr>
      </p:pic>
      <p:sp>
        <p:nvSpPr>
          <p:cNvPr id="5" name="Rechteck 17"/>
          <p:cNvSpPr/>
          <p:nvPr/>
        </p:nvSpPr>
        <p:spPr>
          <a:xfrm>
            <a:off x="2554288" y="3429000"/>
            <a:ext cx="2592387"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err="1"/>
              <a:t>External</a:t>
            </a:r>
            <a:r>
              <a:rPr lang="es-ES" dirty="0"/>
              <a:t> </a:t>
            </a:r>
            <a:r>
              <a:rPr lang="es-ES" dirty="0" err="1"/>
              <a:t>appearance</a:t>
            </a:r>
            <a:endParaRPr lang="es-ES" dirty="0"/>
          </a:p>
        </p:txBody>
      </p:sp>
      <p:sp>
        <p:nvSpPr>
          <p:cNvPr id="6" name="Rechteck 16"/>
          <p:cNvSpPr/>
          <p:nvPr/>
        </p:nvSpPr>
        <p:spPr>
          <a:xfrm>
            <a:off x="827088" y="3429000"/>
            <a:ext cx="1600200"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FFFF"/>
                </a:solidFill>
                <a:cs typeface="Arial" charset="0"/>
              </a:rPr>
              <a:t>Dibujos y modelos registrados</a:t>
            </a:r>
          </a:p>
        </p:txBody>
      </p:sp>
      <p:pic>
        <p:nvPicPr>
          <p:cNvPr id="130090" name="Picture 25" descr="Coca Cola bottle"/>
          <p:cNvPicPr>
            <a:picLocks noChangeAspect="1" noChangeArrowheads="1"/>
          </p:cNvPicPr>
          <p:nvPr/>
        </p:nvPicPr>
        <p:blipFill>
          <a:blip r:embed="rId4"/>
          <a:srcRect/>
          <a:stretch>
            <a:fillRect/>
          </a:stretch>
        </p:blipFill>
        <p:spPr bwMode="auto">
          <a:xfrm>
            <a:off x="7883525" y="3284538"/>
            <a:ext cx="330200" cy="1116012"/>
          </a:xfrm>
          <a:prstGeom prst="rect">
            <a:avLst/>
          </a:prstGeom>
          <a:noFill/>
          <a:ln w="9525">
            <a:noFill/>
            <a:miter lim="800000"/>
            <a:headEnd/>
            <a:tailEnd/>
          </a:ln>
        </p:spPr>
      </p:pic>
      <p:sp>
        <p:nvSpPr>
          <p:cNvPr id="8" name="Rechteck 17"/>
          <p:cNvSpPr/>
          <p:nvPr/>
        </p:nvSpPr>
        <p:spPr>
          <a:xfrm>
            <a:off x="2554288" y="3429000"/>
            <a:ext cx="2592387" cy="766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Apariencia externa</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11F58719-202A-49A2-936E-303B821C5B58}" type="slidenum">
              <a:rPr lang="de-DE"/>
              <a:pPr>
                <a:defRPr/>
              </a:pPr>
              <a:t>40</a:t>
            </a:fld>
            <a:endParaRPr lang="de-DE" dirty="0"/>
          </a:p>
        </p:txBody>
      </p:sp>
      <p:sp>
        <p:nvSpPr>
          <p:cNvPr id="35841" name="Title 1"/>
          <p:cNvSpPr>
            <a:spLocks noGrp="1"/>
          </p:cNvSpPr>
          <p:nvPr>
            <p:ph type="title" idx="4294967295"/>
          </p:nvPr>
        </p:nvSpPr>
        <p:spPr/>
        <p:txBody>
          <a:bodyPr/>
          <a:lstStyle/>
          <a:p>
            <a:pPr eaLnBrk="1" hangingPunct="1"/>
            <a:r>
              <a:rPr lang="en-US">
                <a:latin typeface="Arial" charset="0"/>
              </a:rPr>
              <a:t>					</a:t>
            </a:r>
            <a:endParaRPr lang="en-US">
              <a:solidFill>
                <a:srgbClr val="7F7F7F"/>
              </a:solidFill>
              <a:latin typeface="Arial" charset="0"/>
            </a:endParaRPr>
          </a:p>
        </p:txBody>
      </p:sp>
      <p:sp>
        <p:nvSpPr>
          <p:cNvPr id="10" name="Rectangle 10"/>
          <p:cNvSpPr>
            <a:spLocks noChangeArrowheads="1"/>
          </p:cNvSpPr>
          <p:nvPr/>
        </p:nvSpPr>
        <p:spPr bwMode="auto">
          <a:xfrm>
            <a:off x="611187" y="6553200"/>
            <a:ext cx="7507287" cy="476250"/>
          </a:xfrm>
          <a:prstGeom prst="rect">
            <a:avLst/>
          </a:prstGeom>
          <a:noFill/>
          <a:ln w="9525">
            <a:noFill/>
            <a:miter lim="800000"/>
            <a:headEnd/>
            <a:tailEnd/>
          </a:ln>
        </p:spPr>
        <p:txBody>
          <a:bodyPr lIns="0" tIns="0" rIns="0" bIns="0"/>
          <a:lstStyle>
            <a:lvl1pPr>
              <a:defRPr/>
            </a:lvl1pPr>
          </a:lstStyle>
          <a:p>
            <a:pPr>
              <a:defRPr/>
            </a:pPr>
            <a:r>
              <a:rPr lang="es-ES" sz="1200" dirty="0"/>
              <a:t>Kit de Enseñanza sobre la Propiedad Intelectual - Aspectos básicos de la PI</a:t>
            </a:r>
            <a:endParaRPr lang="en-GB" sz="1200" dirty="0"/>
          </a:p>
        </p:txBody>
      </p:sp>
      <p:sp>
        <p:nvSpPr>
          <p:cNvPr id="271364"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ea typeface="ＭＳ Ｐゴシック" pitchFamily="34" charset="-128"/>
              </a:rPr>
              <a:t>40</a:t>
            </a:r>
          </a:p>
        </p:txBody>
      </p:sp>
      <p:sp>
        <p:nvSpPr>
          <p:cNvPr id="271365" name="Title 1"/>
          <p:cNvSpPr>
            <a:spLocks/>
          </p:cNvSpPr>
          <p:nvPr/>
        </p:nvSpPr>
        <p:spPr bwMode="auto">
          <a:xfrm>
            <a:off x="611188" y="4443413"/>
            <a:ext cx="7993062" cy="1362075"/>
          </a:xfrm>
          <a:prstGeom prst="rect">
            <a:avLst/>
          </a:prstGeom>
          <a:noFill/>
          <a:ln w="9525">
            <a:noFill/>
            <a:miter lim="800000"/>
            <a:headEnd/>
            <a:tailEnd/>
          </a:ln>
        </p:spPr>
        <p:txBody>
          <a:bodyPr lIns="0" tIns="0" rIns="0" bIns="0"/>
          <a:lstStyle/>
          <a:p>
            <a:r>
              <a:rPr lang="en-GB" sz="4000" b="1" dirty="0">
                <a:solidFill>
                  <a:srgbClr val="404B56"/>
                </a:solidFill>
              </a:rPr>
              <a:t>SECRETOS COMERCIALES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p:txBody>
          <a:bodyPr/>
          <a:lstStyle/>
          <a:p>
            <a:pPr eaLnBrk="1" hangingPunct="1"/>
            <a:r>
              <a:rPr lang="es-ES" dirty="0">
                <a:solidFill>
                  <a:schemeClr val="tx1"/>
                </a:solidFill>
                <a:latin typeface="Arial" charset="0"/>
              </a:rPr>
              <a:t>¿Qué son los secretos comerciales?</a:t>
            </a:r>
          </a:p>
        </p:txBody>
      </p:sp>
      <p:sp>
        <p:nvSpPr>
          <p:cNvPr id="72706" name="Content Placeholder 2"/>
          <p:cNvSpPr>
            <a:spLocks noGrp="1"/>
          </p:cNvSpPr>
          <p:nvPr>
            <p:ph idx="4294967295"/>
          </p:nvPr>
        </p:nvSpPr>
        <p:spPr>
          <a:xfrm>
            <a:off x="755650" y="1196975"/>
            <a:ext cx="7678738" cy="4608513"/>
          </a:xfrm>
        </p:spPr>
        <p:txBody>
          <a:bodyPr/>
          <a:lstStyle/>
          <a:p>
            <a:pPr eaLnBrk="1" hangingPunct="1">
              <a:lnSpc>
                <a:spcPct val="90000"/>
              </a:lnSpc>
            </a:pPr>
            <a:endParaRPr lang="es-ES" b="1" dirty="0">
              <a:solidFill>
                <a:schemeClr val="tx2"/>
              </a:solidFill>
              <a:latin typeface="Arial" charset="0"/>
            </a:endParaRPr>
          </a:p>
          <a:p>
            <a:pPr eaLnBrk="1" hangingPunct="1">
              <a:lnSpc>
                <a:spcPct val="90000"/>
              </a:lnSpc>
            </a:pPr>
            <a:endParaRPr lang="es-ES" b="1" dirty="0">
              <a:solidFill>
                <a:schemeClr val="tx2"/>
              </a:solidFill>
              <a:latin typeface="Arial" charset="0"/>
            </a:endParaRPr>
          </a:p>
          <a:p>
            <a:pPr eaLnBrk="1" hangingPunct="1">
              <a:lnSpc>
                <a:spcPct val="90000"/>
              </a:lnSpc>
            </a:pPr>
            <a:r>
              <a:rPr lang="es-ES" dirty="0">
                <a:latin typeface="Arial" charset="0"/>
              </a:rPr>
              <a:t>Información que</a:t>
            </a:r>
          </a:p>
          <a:p>
            <a:pPr marL="671513" lvl="1" indent="-400050" eaLnBrk="1" hangingPunct="1">
              <a:lnSpc>
                <a:spcPct val="90000"/>
              </a:lnSpc>
            </a:pPr>
            <a:r>
              <a:rPr lang="es-ES" dirty="0">
                <a:latin typeface="Arial" charset="0"/>
              </a:rPr>
              <a:t>no es de dominio público o fácilmente detectable,</a:t>
            </a:r>
          </a:p>
          <a:p>
            <a:pPr marL="671513" lvl="1" indent="-400050" eaLnBrk="1" hangingPunct="1">
              <a:lnSpc>
                <a:spcPct val="90000"/>
              </a:lnSpc>
            </a:pPr>
            <a:r>
              <a:rPr lang="es-ES" dirty="0">
                <a:latin typeface="Arial" charset="0"/>
              </a:rPr>
              <a:t>tiene un valor empresarial, comercial o económico (real o posible) porque la información no es del dominio público,</a:t>
            </a:r>
          </a:p>
          <a:p>
            <a:pPr marL="671513" lvl="1" indent="-400050" eaLnBrk="1" hangingPunct="1">
              <a:lnSpc>
                <a:spcPct val="90000"/>
              </a:lnSpc>
            </a:pPr>
            <a:r>
              <a:rPr lang="es-ES" dirty="0">
                <a:latin typeface="Arial" charset="0"/>
              </a:rPr>
              <a:t>está sujeta a esfuerzos razonables para mantenerla secreta.</a:t>
            </a:r>
          </a:p>
          <a:p>
            <a:pPr marL="671513" lvl="1" indent="-400050" eaLnBrk="1" hangingPunct="1">
              <a:lnSpc>
                <a:spcPct val="90000"/>
              </a:lnSpc>
            </a:pPr>
            <a:endParaRPr lang="es-ES" dirty="0">
              <a:solidFill>
                <a:schemeClr val="accent2"/>
              </a:solidFill>
              <a:latin typeface="Arial" charset="0"/>
            </a:endParaRPr>
          </a:p>
          <a:p>
            <a:pPr algn="just" eaLnBrk="1" hangingPunct="1">
              <a:lnSpc>
                <a:spcPct val="90000"/>
              </a:lnSpc>
            </a:pPr>
            <a:r>
              <a:rPr lang="es-ES" dirty="0">
                <a:latin typeface="Arial" charset="0"/>
              </a:rPr>
              <a:t>Vida ilimitada, siempre que la información no sea de conocimiento público.</a:t>
            </a:r>
          </a:p>
          <a:p>
            <a:pPr eaLnBrk="1" hangingPunct="1"/>
            <a:endParaRPr lang="es-ES" dirty="0">
              <a:latin typeface="Arial" charset="0"/>
            </a:endParaRPr>
          </a:p>
          <a:p>
            <a:pPr eaLnBrk="1" hangingPunct="1"/>
            <a:endParaRPr lang="es-ES" dirty="0">
              <a:latin typeface="Arial" charset="0"/>
            </a:endParaRPr>
          </a:p>
        </p:txBody>
      </p:sp>
      <p:sp>
        <p:nvSpPr>
          <p:cNvPr id="273412" name="Foliennummernplatzhalter 4"/>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ea typeface="ＭＳ Ｐゴシック" pitchFamily="34" charset="-128"/>
              </a:rPr>
              <a:t>41</a:t>
            </a:r>
          </a:p>
        </p:txBody>
      </p:sp>
      <p:sp>
        <p:nvSpPr>
          <p:cNvPr id="10" name="Rectangle 10"/>
          <p:cNvSpPr>
            <a:spLocks noChangeArrowheads="1"/>
          </p:cNvSpPr>
          <p:nvPr/>
        </p:nvSpPr>
        <p:spPr bwMode="auto">
          <a:xfrm>
            <a:off x="611188" y="6553200"/>
            <a:ext cx="6985148" cy="476250"/>
          </a:xfrm>
          <a:prstGeom prst="rect">
            <a:avLst/>
          </a:prstGeom>
          <a:noFill/>
          <a:ln w="9525">
            <a:noFill/>
            <a:miter lim="800000"/>
            <a:headEnd/>
            <a:tailEnd/>
          </a:ln>
        </p:spPr>
        <p:txBody>
          <a:bodyPr lIns="0" tIns="0" rIns="0" bIns="0"/>
          <a:lstStyle>
            <a:lvl1pPr>
              <a:defRPr/>
            </a:lvl1pPr>
          </a:lstStyle>
          <a:p>
            <a:pPr>
              <a:defRPr/>
            </a:pPr>
            <a:r>
              <a:rPr lang="es-ES" sz="1200" dirty="0"/>
              <a:t>Kit de Enseñanza sobre la Propiedad Intelectual - Aspectos básicos de la PI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a:xfrm>
            <a:off x="468313" y="404813"/>
            <a:ext cx="8064500" cy="936625"/>
          </a:xfrm>
        </p:spPr>
        <p:txBody>
          <a:bodyPr/>
          <a:lstStyle/>
          <a:p>
            <a:pPr eaLnBrk="1" hangingPunct="1"/>
            <a:r>
              <a:rPr lang="es-ES" dirty="0">
                <a:solidFill>
                  <a:schemeClr val="tx1"/>
                </a:solidFill>
                <a:latin typeface="Arial" charset="0"/>
              </a:rPr>
              <a:t>Alcance de la protección</a:t>
            </a:r>
            <a:r>
              <a:rPr lang="es-ES" b="0" dirty="0">
                <a:latin typeface="Arial" charset="0"/>
              </a:rPr>
              <a:t>						</a:t>
            </a:r>
            <a:endParaRPr lang="es-ES" b="0" dirty="0">
              <a:solidFill>
                <a:srgbClr val="7F7F7F"/>
              </a:solidFill>
              <a:latin typeface="Arial" charset="0"/>
            </a:endParaRPr>
          </a:p>
        </p:txBody>
      </p:sp>
      <p:pic>
        <p:nvPicPr>
          <p:cNvPr id="275459" name="Picture 4" descr="2011-06-11-09-07-19-7-94-of-the-worlds-population-can-recognize-the-re.jpeg"/>
          <p:cNvPicPr>
            <a:picLocks noChangeAspect="1"/>
          </p:cNvPicPr>
          <p:nvPr/>
        </p:nvPicPr>
        <p:blipFill>
          <a:blip r:embed="rId3"/>
          <a:srcRect/>
          <a:stretch>
            <a:fillRect/>
          </a:stretch>
        </p:blipFill>
        <p:spPr bwMode="auto">
          <a:xfrm>
            <a:off x="5508625" y="1773238"/>
            <a:ext cx="3024188" cy="1830387"/>
          </a:xfrm>
          <a:prstGeom prst="rect">
            <a:avLst/>
          </a:prstGeom>
          <a:noFill/>
          <a:ln w="9525">
            <a:noFill/>
            <a:miter lim="800000"/>
            <a:headEnd/>
            <a:tailEnd/>
          </a:ln>
        </p:spPr>
      </p:pic>
      <p:sp>
        <p:nvSpPr>
          <p:cNvPr id="275460" name="Foliennummernplatzhalter 4"/>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ea typeface="ＭＳ Ｐゴシック" pitchFamily="34" charset="-128"/>
              </a:rPr>
              <a:t>42</a:t>
            </a:r>
          </a:p>
        </p:txBody>
      </p:sp>
      <p:sp>
        <p:nvSpPr>
          <p:cNvPr id="14" name="Text Box 9"/>
          <p:cNvSpPr txBox="1">
            <a:spLocks noChangeArrowheads="1"/>
          </p:cNvSpPr>
          <p:nvPr/>
        </p:nvSpPr>
        <p:spPr bwMode="auto">
          <a:xfrm>
            <a:off x="5508625" y="3603625"/>
            <a:ext cx="3024188" cy="1190625"/>
          </a:xfrm>
          <a:prstGeom prst="rect">
            <a:avLst/>
          </a:prstGeom>
          <a:solidFill>
            <a:schemeClr val="tx1">
              <a:lumMod val="50000"/>
              <a:lumOff val="50000"/>
            </a:schemeClr>
          </a:solidFill>
          <a:ln w="9525">
            <a:noFill/>
            <a:miter lim="800000"/>
            <a:headEnd/>
            <a:tailEnd/>
          </a:ln>
        </p:spPr>
        <p:txBody>
          <a:bodyPr>
            <a:spAutoFit/>
          </a:bodyPr>
          <a:lstStyle/>
          <a:p>
            <a:pPr lvl="1">
              <a:defRPr/>
            </a:pPr>
            <a:r>
              <a:rPr lang="es-ES" b="1" dirty="0">
                <a:solidFill>
                  <a:schemeClr val="bg1"/>
                </a:solidFill>
                <a:ea typeface="ＭＳ Ｐゴシック" charset="0"/>
                <a:cs typeface="+mn-cs"/>
              </a:rPr>
              <a:t>Productos o procesos en los que es difícil la ingeniería inversa</a:t>
            </a:r>
          </a:p>
        </p:txBody>
      </p:sp>
      <p:sp>
        <p:nvSpPr>
          <p:cNvPr id="275462" name="TextBox 1"/>
          <p:cNvSpPr txBox="1">
            <a:spLocks noChangeArrowheads="1"/>
          </p:cNvSpPr>
          <p:nvPr/>
        </p:nvSpPr>
        <p:spPr bwMode="auto">
          <a:xfrm>
            <a:off x="6084888" y="5116513"/>
            <a:ext cx="2093843" cy="246221"/>
          </a:xfrm>
          <a:prstGeom prst="rect">
            <a:avLst/>
          </a:prstGeom>
          <a:noFill/>
          <a:ln w="9525">
            <a:noFill/>
            <a:miter lim="800000"/>
            <a:headEnd/>
            <a:tailEnd/>
          </a:ln>
        </p:spPr>
        <p:txBody>
          <a:bodyPr wrap="none">
            <a:spAutoFit/>
          </a:bodyPr>
          <a:lstStyle/>
          <a:p>
            <a:r>
              <a:rPr lang="es-ES" sz="1000" dirty="0">
                <a:ea typeface="ＭＳ Ｐゴシック" pitchFamily="34" charset="-128"/>
              </a:rPr>
              <a:t>Imágenes de www.coca-cola.com</a:t>
            </a:r>
          </a:p>
        </p:txBody>
      </p:sp>
      <p:pic>
        <p:nvPicPr>
          <p:cNvPr id="275463" name="Bild 11"/>
          <p:cNvPicPr>
            <a:picLocks noChangeAspect="1"/>
          </p:cNvPicPr>
          <p:nvPr/>
        </p:nvPicPr>
        <p:blipFill>
          <a:blip r:embed="rId4"/>
          <a:srcRect/>
          <a:stretch>
            <a:fillRect/>
          </a:stretch>
        </p:blipFill>
        <p:spPr bwMode="auto">
          <a:xfrm>
            <a:off x="323850" y="2060575"/>
            <a:ext cx="4568825" cy="2352675"/>
          </a:xfrm>
          <a:prstGeom prst="rect">
            <a:avLst/>
          </a:prstGeom>
          <a:noFill/>
          <a:ln w="9525">
            <a:noFill/>
            <a:miter lim="800000"/>
            <a:headEnd/>
            <a:tailEnd/>
          </a:ln>
        </p:spPr>
      </p:pic>
      <p:sp>
        <p:nvSpPr>
          <p:cNvPr id="10" name="Rectangle 10"/>
          <p:cNvSpPr>
            <a:spLocks noChangeArrowheads="1"/>
          </p:cNvSpPr>
          <p:nvPr/>
        </p:nvSpPr>
        <p:spPr bwMode="auto">
          <a:xfrm>
            <a:off x="611188" y="6553200"/>
            <a:ext cx="7345188" cy="476250"/>
          </a:xfrm>
          <a:prstGeom prst="rect">
            <a:avLst/>
          </a:prstGeom>
          <a:noFill/>
          <a:ln w="9525">
            <a:noFill/>
            <a:miter lim="800000"/>
            <a:headEnd/>
            <a:tailEnd/>
          </a:ln>
        </p:spPr>
        <p:txBody>
          <a:bodyPr lIns="0" tIns="0" rIns="0" bIns="0"/>
          <a:lstStyle>
            <a:lvl1pPr>
              <a:defRPr/>
            </a:lvl1pPr>
          </a:lstStyle>
          <a:p>
            <a:pPr>
              <a:defRPr/>
            </a:pPr>
            <a:r>
              <a:rPr lang="es-ES" sz="1200" dirty="0"/>
              <a:t>Kit de Enseñanza sobre la Propiedad Intelectual - Aspectos básicos de la PI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el 1"/>
          <p:cNvSpPr>
            <a:spLocks noGrp="1"/>
          </p:cNvSpPr>
          <p:nvPr>
            <p:ph type="title" idx="4294967295"/>
          </p:nvPr>
        </p:nvSpPr>
        <p:spPr/>
        <p:txBody>
          <a:bodyPr/>
          <a:lstStyle/>
          <a:p>
            <a:r>
              <a:rPr lang="es-ES" dirty="0">
                <a:solidFill>
                  <a:schemeClr val="tx1"/>
                </a:solidFill>
                <a:latin typeface="Arial" charset="0"/>
              </a:rPr>
              <a:t>Medios de protección</a:t>
            </a:r>
          </a:p>
        </p:txBody>
      </p:sp>
      <p:sp>
        <p:nvSpPr>
          <p:cNvPr id="3" name="Inhaltsplatzhalter 2"/>
          <p:cNvSpPr>
            <a:spLocks noGrp="1"/>
          </p:cNvSpPr>
          <p:nvPr>
            <p:ph sz="half" idx="4294967295"/>
          </p:nvPr>
        </p:nvSpPr>
        <p:spPr>
          <a:xfrm>
            <a:off x="5003800" y="1557338"/>
            <a:ext cx="3671888" cy="4464050"/>
          </a:xfrm>
        </p:spPr>
        <p:txBody>
          <a:bodyPr/>
          <a:lstStyle/>
          <a:p>
            <a:pPr marL="182563" indent="-182563">
              <a:buNone/>
            </a:pPr>
            <a:r>
              <a:rPr lang="es-ES" dirty="0">
                <a:latin typeface="Arial" charset="0"/>
              </a:rPr>
              <a:t>Contractuales:</a:t>
            </a:r>
          </a:p>
          <a:p>
            <a:pPr marL="182563" indent="-182563">
              <a:buNone/>
            </a:pPr>
            <a:endParaRPr lang="es-ES" dirty="0">
              <a:latin typeface="Arial" charset="0"/>
            </a:endParaRPr>
          </a:p>
          <a:p>
            <a:pPr marL="182563" indent="-182563"/>
            <a:r>
              <a:rPr lang="es-ES" dirty="0">
                <a:latin typeface="Arial" charset="0"/>
              </a:rPr>
              <a:t>Acuerdos restrictivos en los contratos de trabajo</a:t>
            </a:r>
          </a:p>
          <a:p>
            <a:pPr marL="182563" indent="-182563"/>
            <a:r>
              <a:rPr lang="es-ES" dirty="0">
                <a:latin typeface="Arial" charset="0"/>
              </a:rPr>
              <a:t>Acuerdos de confidencialidad</a:t>
            </a:r>
          </a:p>
        </p:txBody>
      </p:sp>
      <p:sp>
        <p:nvSpPr>
          <p:cNvPr id="4" name="Inhaltsplatzhalter 3"/>
          <p:cNvSpPr>
            <a:spLocks noGrp="1"/>
          </p:cNvSpPr>
          <p:nvPr>
            <p:ph sz="half" idx="4294967295"/>
          </p:nvPr>
        </p:nvSpPr>
        <p:spPr>
          <a:xfrm>
            <a:off x="539750" y="1557338"/>
            <a:ext cx="4032250" cy="4464050"/>
          </a:xfrm>
        </p:spPr>
        <p:txBody>
          <a:bodyPr/>
          <a:lstStyle/>
          <a:p>
            <a:pPr marL="0" indent="0">
              <a:buNone/>
            </a:pPr>
            <a:r>
              <a:rPr lang="es-ES" dirty="0">
                <a:latin typeface="Arial" charset="0"/>
              </a:rPr>
              <a:t>Prácticos:</a:t>
            </a:r>
          </a:p>
          <a:p>
            <a:pPr marL="0" indent="0">
              <a:buNone/>
            </a:pPr>
            <a:endParaRPr lang="es-ES" dirty="0">
              <a:latin typeface="Arial" charset="0"/>
            </a:endParaRPr>
          </a:p>
          <a:p>
            <a:pPr marL="0" indent="0"/>
            <a:r>
              <a:rPr lang="es-ES" dirty="0">
                <a:latin typeface="Arial" charset="0"/>
              </a:rPr>
              <a:t> Acceso limitado a la información</a:t>
            </a:r>
          </a:p>
          <a:p>
            <a:pPr marL="0" indent="0"/>
            <a:r>
              <a:rPr lang="es-ES" dirty="0">
                <a:latin typeface="Arial" charset="0"/>
              </a:rPr>
              <a:t> «Necesidad de saber»</a:t>
            </a:r>
          </a:p>
          <a:p>
            <a:pPr marL="0" indent="0"/>
            <a:r>
              <a:rPr lang="es-ES" dirty="0">
                <a:latin typeface="Arial" charset="0"/>
              </a:rPr>
              <a:t> Encriptado de los datos</a:t>
            </a:r>
          </a:p>
          <a:p>
            <a:pPr marL="0" indent="0"/>
            <a:r>
              <a:rPr lang="es-ES" dirty="0">
                <a:latin typeface="Arial" charset="0"/>
              </a:rPr>
              <a:t> Entrada supervisada a las</a:t>
            </a:r>
          </a:p>
          <a:p>
            <a:pPr marL="0" indent="0">
              <a:buNone/>
            </a:pPr>
            <a:r>
              <a:rPr lang="es-ES" dirty="0">
                <a:latin typeface="Arial" charset="0"/>
              </a:rPr>
              <a:t>   instalaciones. </a:t>
            </a:r>
          </a:p>
          <a:p>
            <a:pPr marL="0" indent="0">
              <a:buNone/>
            </a:pPr>
            <a:endParaRPr lang="es-ES" dirty="0">
              <a:latin typeface="Arial" charset="0"/>
            </a:endParaRPr>
          </a:p>
        </p:txBody>
      </p:sp>
      <p:sp>
        <p:nvSpPr>
          <p:cNvPr id="277509" name="Foliennummernplatzhalter 4"/>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ea typeface="ＭＳ Ｐゴシック" pitchFamily="34" charset="-128"/>
              </a:rPr>
              <a:t>43</a:t>
            </a:r>
          </a:p>
        </p:txBody>
      </p:sp>
      <p:sp>
        <p:nvSpPr>
          <p:cNvPr id="10" name="Rectangle 10"/>
          <p:cNvSpPr>
            <a:spLocks noChangeArrowheads="1"/>
          </p:cNvSpPr>
          <p:nvPr/>
        </p:nvSpPr>
        <p:spPr bwMode="auto">
          <a:xfrm>
            <a:off x="611187" y="6553200"/>
            <a:ext cx="7507287" cy="476250"/>
          </a:xfrm>
          <a:prstGeom prst="rect">
            <a:avLst/>
          </a:prstGeom>
          <a:noFill/>
          <a:ln w="9525">
            <a:noFill/>
            <a:miter lim="800000"/>
            <a:headEnd/>
            <a:tailEnd/>
          </a:ln>
        </p:spPr>
        <p:txBody>
          <a:bodyPr lIns="0" tIns="0" rIns="0" bIns="0"/>
          <a:lstStyle>
            <a:lvl1pPr>
              <a:defRPr/>
            </a:lvl1pPr>
          </a:lstStyle>
          <a:p>
            <a:pPr>
              <a:defRPr/>
            </a:pPr>
            <a:r>
              <a:rPr lang="es-ES" sz="1200" dirty="0"/>
              <a:t>Kit de Enseñanza sobre la Propiedad Intelectual - Aspectos básicos de la PI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idx="4294967295"/>
          </p:nvPr>
        </p:nvSpPr>
        <p:spPr>
          <a:xfrm>
            <a:off x="611188" y="4437063"/>
            <a:ext cx="7667625" cy="1362075"/>
          </a:xfrm>
        </p:spPr>
        <p:txBody>
          <a:bodyPr/>
          <a:lstStyle/>
          <a:p>
            <a:pPr eaLnBrk="1" hangingPunct="1"/>
            <a:r>
              <a:rPr lang="es-ES" sz="3600" dirty="0">
                <a:latin typeface="Arial" charset="0"/>
              </a:rPr>
              <a:t>La PI en el mundo real.</a:t>
            </a:r>
            <a:br>
              <a:rPr lang="en-GB" sz="3600" dirty="0">
                <a:latin typeface="Arial" charset="0"/>
              </a:rPr>
            </a:br>
            <a:r>
              <a:rPr lang="es-ES" b="0" dirty="0">
                <a:latin typeface="Arial" charset="0"/>
              </a:rPr>
              <a:t>Un ejercicio práctico para ayudarle a decidir qué tipo de PI utilizar y cuándo. </a:t>
            </a:r>
            <a:endParaRPr lang="en-GB" b="0" dirty="0">
              <a:latin typeface="Arial" charset="0"/>
            </a:endParaRPr>
          </a:p>
        </p:txBody>
      </p:sp>
      <p:sp>
        <p:nvSpPr>
          <p:cNvPr id="279555" name="Footer Placeholder 3"/>
          <p:cNvSpPr txBox="1">
            <a:spLocks noGrp="1"/>
          </p:cNvSpPr>
          <p:nvPr/>
        </p:nvSpPr>
        <p:spPr bwMode="auto">
          <a:xfrm>
            <a:off x="611188" y="6553200"/>
            <a:ext cx="734518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
        <p:nvSpPr>
          <p:cNvPr id="279556" name="Slide Number Placeholder 1"/>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44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Un pulverizador y un rociador antialérgico </a:t>
            </a:r>
            <a:endParaRPr lang="en-GB" dirty="0">
              <a:latin typeface="Arial" charset="0"/>
            </a:endParaRPr>
          </a:p>
        </p:txBody>
      </p:sp>
      <p:sp>
        <p:nvSpPr>
          <p:cNvPr id="281603"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de-DE" sz="1200"/>
              <a:t>45</a:t>
            </a:r>
          </a:p>
        </p:txBody>
      </p:sp>
      <p:sp>
        <p:nvSpPr>
          <p:cNvPr id="281604" name="Rectangle 4"/>
          <p:cNvSpPr>
            <a:spLocks noChangeArrowheads="1"/>
          </p:cNvSpPr>
          <p:nvPr/>
        </p:nvSpPr>
        <p:spPr bwMode="auto">
          <a:xfrm>
            <a:off x="1052513" y="4797425"/>
            <a:ext cx="4057650" cy="809625"/>
          </a:xfrm>
          <a:prstGeom prst="rect">
            <a:avLst/>
          </a:prstGeom>
          <a:noFill/>
          <a:ln w="9525" algn="ctr">
            <a:noFill/>
            <a:miter lim="800000"/>
            <a:headEnd/>
            <a:tailEnd/>
          </a:ln>
          <a:effectLst/>
        </p:spPr>
        <p:txBody>
          <a:bodyPr anchor="ctr">
            <a:spAutoFit/>
          </a:bodyPr>
          <a:lstStyle/>
          <a:p>
            <a:pPr eaLnBrk="0" hangingPunct="0"/>
            <a:r>
              <a:rPr lang="es-ES_tradnl" sz="1100">
                <a:latin typeface="Times" pitchFamily="18" charset="0"/>
                <a:cs typeface="Times New Roman" pitchFamily="18" charset="0"/>
              </a:rPr>
              <a:t>                                                                                                                                          </a:t>
            </a:r>
            <a:r>
              <a:rPr lang="es-ES_tradnl" sz="3600" b="1" i="1">
                <a:solidFill>
                  <a:schemeClr val="folHlink"/>
                </a:solidFill>
                <a:effectLst>
                  <a:outerShdw blurRad="38100" dist="38100" dir="2700000" algn="tl">
                    <a:srgbClr val="C0C0C0"/>
                  </a:outerShdw>
                </a:effectLst>
                <a:latin typeface="Calligraph421 BT"/>
                <a:cs typeface="Times New Roman" pitchFamily="18" charset="0"/>
              </a:rPr>
              <a:t>NEBU-ALLERG</a:t>
            </a:r>
            <a:endParaRPr lang="es-ES_tradnl" sz="3600">
              <a:solidFill>
                <a:schemeClr val="folHlink"/>
              </a:solidFill>
              <a:latin typeface="Times" pitchFamily="18" charset="0"/>
            </a:endParaRPr>
          </a:p>
        </p:txBody>
      </p:sp>
      <p:pic>
        <p:nvPicPr>
          <p:cNvPr id="281605" name="Picture 5" descr="foto44.gif"/>
          <p:cNvPicPr>
            <a:picLocks noChangeAspect="1" noChangeArrowheads="1"/>
          </p:cNvPicPr>
          <p:nvPr/>
        </p:nvPicPr>
        <p:blipFill>
          <a:blip r:embed="rId3"/>
          <a:srcRect/>
          <a:stretch>
            <a:fillRect/>
          </a:stretch>
        </p:blipFill>
        <p:spPr bwMode="auto">
          <a:xfrm>
            <a:off x="1209675" y="2420938"/>
            <a:ext cx="3041650" cy="2401887"/>
          </a:xfrm>
          <a:prstGeom prst="rect">
            <a:avLst/>
          </a:prstGeom>
          <a:noFill/>
        </p:spPr>
      </p:pic>
      <p:pic>
        <p:nvPicPr>
          <p:cNvPr id="281606" name="Picture 6"/>
          <p:cNvPicPr>
            <a:picLocks noChangeAspect="1" noChangeArrowheads="1"/>
          </p:cNvPicPr>
          <p:nvPr/>
        </p:nvPicPr>
        <p:blipFill>
          <a:blip r:embed="rId4"/>
          <a:srcRect/>
          <a:stretch>
            <a:fillRect/>
          </a:stretch>
        </p:blipFill>
        <p:spPr bwMode="auto">
          <a:xfrm>
            <a:off x="5967413" y="1916113"/>
            <a:ext cx="2024062" cy="3744912"/>
          </a:xfrm>
          <a:prstGeom prst="rect">
            <a:avLst/>
          </a:prstGeom>
          <a:noFill/>
          <a:ln w="9525" algn="ctr">
            <a:noFill/>
            <a:miter lim="800000"/>
            <a:headEnd/>
            <a:tailEnd/>
          </a:ln>
          <a:effectLst/>
        </p:spPr>
      </p:pic>
      <p:sp>
        <p:nvSpPr>
          <p:cNvPr id="281607" name="Footer Placeholder 3"/>
          <p:cNvSpPr txBox="1">
            <a:spLocks noGrp="1"/>
          </p:cNvSpPr>
          <p:nvPr/>
        </p:nvSpPr>
        <p:spPr bwMode="auto">
          <a:xfrm>
            <a:off x="611188" y="6553200"/>
            <a:ext cx="712946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¿Qué elementos pueden protegerse?</a:t>
            </a:r>
          </a:p>
        </p:txBody>
      </p:sp>
      <p:sp>
        <p:nvSpPr>
          <p:cNvPr id="283651"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46</a:t>
            </a:r>
          </a:p>
        </p:txBody>
      </p:sp>
      <p:sp>
        <p:nvSpPr>
          <p:cNvPr id="283652" name="Rectangle 4"/>
          <p:cNvSpPr>
            <a:spLocks noChangeArrowheads="1"/>
          </p:cNvSpPr>
          <p:nvPr/>
        </p:nvSpPr>
        <p:spPr bwMode="auto">
          <a:xfrm>
            <a:off x="631825" y="1341438"/>
            <a:ext cx="4445000" cy="2735262"/>
          </a:xfrm>
          <a:prstGeom prst="rect">
            <a:avLst/>
          </a:prstGeom>
          <a:noFill/>
          <a:ln w="9525">
            <a:noFill/>
            <a:miter lim="800000"/>
            <a:headEnd/>
            <a:tailEnd/>
          </a:ln>
          <a:effectLst/>
        </p:spPr>
        <p:txBody>
          <a:bodyPr/>
          <a:lstStyle/>
          <a:p>
            <a:pPr marL="269875" indent="-269875" eaLnBrk="0" hangingPunct="0">
              <a:lnSpc>
                <a:spcPct val="130000"/>
              </a:lnSpc>
              <a:spcBef>
                <a:spcPct val="20000"/>
              </a:spcBef>
              <a:buFont typeface="Wingdings" pitchFamily="2" charset="2"/>
              <a:buChar char="§"/>
            </a:pPr>
            <a:r>
              <a:rPr lang="es-ES" sz="2400" dirty="0"/>
              <a:t>Medicamento </a:t>
            </a:r>
          </a:p>
          <a:p>
            <a:pPr marL="269875" indent="-269875" eaLnBrk="0" hangingPunct="0">
              <a:lnSpc>
                <a:spcPct val="130000"/>
              </a:lnSpc>
              <a:spcBef>
                <a:spcPct val="20000"/>
              </a:spcBef>
              <a:buFont typeface="Wingdings" pitchFamily="2" charset="2"/>
              <a:buChar char="§"/>
            </a:pPr>
            <a:r>
              <a:rPr lang="es-ES" sz="2400" dirty="0"/>
              <a:t>Boquilla</a:t>
            </a:r>
          </a:p>
          <a:p>
            <a:pPr marL="269875" indent="-269875" eaLnBrk="0" hangingPunct="0">
              <a:lnSpc>
                <a:spcPct val="130000"/>
              </a:lnSpc>
              <a:spcBef>
                <a:spcPct val="20000"/>
              </a:spcBef>
              <a:buFont typeface="Wingdings" pitchFamily="2" charset="2"/>
              <a:buChar char="§"/>
            </a:pPr>
            <a:r>
              <a:rPr lang="es-ES" sz="2400" dirty="0"/>
              <a:t>Sistema de bombeo</a:t>
            </a:r>
          </a:p>
          <a:p>
            <a:pPr marL="269875" indent="-269875" eaLnBrk="0" hangingPunct="0">
              <a:lnSpc>
                <a:spcPct val="130000"/>
              </a:lnSpc>
              <a:spcBef>
                <a:spcPct val="20000"/>
              </a:spcBef>
              <a:buFont typeface="Wingdings" pitchFamily="2" charset="2"/>
              <a:buChar char="§"/>
            </a:pPr>
            <a:r>
              <a:rPr lang="es-ES" sz="2400" dirty="0"/>
              <a:t>Envase del pulverizador</a:t>
            </a:r>
          </a:p>
        </p:txBody>
      </p:sp>
      <p:sp>
        <p:nvSpPr>
          <p:cNvPr id="283653" name="Rectangle 5"/>
          <p:cNvSpPr>
            <a:spLocks noChangeArrowheads="1"/>
          </p:cNvSpPr>
          <p:nvPr/>
        </p:nvSpPr>
        <p:spPr bwMode="auto">
          <a:xfrm>
            <a:off x="4284663" y="1341438"/>
            <a:ext cx="4875212" cy="4824412"/>
          </a:xfrm>
          <a:prstGeom prst="rect">
            <a:avLst/>
          </a:prstGeom>
          <a:noFill/>
          <a:ln w="9525">
            <a:noFill/>
            <a:miter lim="800000"/>
            <a:headEnd/>
            <a:tailEnd/>
          </a:ln>
          <a:effectLst/>
        </p:spPr>
        <p:txBody>
          <a:bodyPr/>
          <a:lstStyle/>
          <a:p>
            <a:pPr marL="269875" indent="-269875" eaLnBrk="0" hangingPunct="0">
              <a:lnSpc>
                <a:spcPct val="130000"/>
              </a:lnSpc>
              <a:spcBef>
                <a:spcPct val="20000"/>
              </a:spcBef>
              <a:buFont typeface="Wingdings" pitchFamily="2" charset="2"/>
              <a:buChar char="§"/>
            </a:pPr>
            <a:r>
              <a:rPr lang="es-ES" sz="2400" dirty="0"/>
              <a:t>Denominación de la marca:</a:t>
            </a:r>
          </a:p>
          <a:p>
            <a:pPr marL="534988" lvl="1" indent="-263525" eaLnBrk="0" hangingPunct="0">
              <a:lnSpc>
                <a:spcPct val="130000"/>
              </a:lnSpc>
              <a:spcBef>
                <a:spcPct val="20000"/>
              </a:spcBef>
              <a:buFontTx/>
              <a:buChar char="–"/>
            </a:pPr>
            <a:r>
              <a:rPr lang="es-ES" sz="2400" dirty="0"/>
              <a:t>NEBU-ALLERG</a:t>
            </a:r>
          </a:p>
          <a:p>
            <a:pPr marL="534988" lvl="1" indent="-263525" eaLnBrk="0" hangingPunct="0">
              <a:lnSpc>
                <a:spcPct val="130000"/>
              </a:lnSpc>
              <a:spcBef>
                <a:spcPct val="20000"/>
              </a:spcBef>
              <a:buFontTx/>
              <a:buChar char="–"/>
            </a:pPr>
            <a:endParaRPr lang="es-ES" sz="2400" dirty="0"/>
          </a:p>
          <a:p>
            <a:pPr marL="269875" indent="-269875" eaLnBrk="0" hangingPunct="0">
              <a:lnSpc>
                <a:spcPct val="130000"/>
              </a:lnSpc>
              <a:spcBef>
                <a:spcPct val="20000"/>
              </a:spcBef>
              <a:buFont typeface="Wingdings" pitchFamily="2" charset="2"/>
              <a:buChar char="§"/>
            </a:pPr>
            <a:r>
              <a:rPr lang="es-ES" sz="2400" dirty="0"/>
              <a:t>Logotipo</a:t>
            </a:r>
          </a:p>
          <a:p>
            <a:pPr marL="269875" indent="-269875" eaLnBrk="0" hangingPunct="0">
              <a:lnSpc>
                <a:spcPct val="130000"/>
              </a:lnSpc>
              <a:spcBef>
                <a:spcPct val="20000"/>
              </a:spcBef>
              <a:buFont typeface="Wingdings" pitchFamily="2" charset="2"/>
              <a:buChar char="§"/>
            </a:pPr>
            <a:r>
              <a:rPr lang="es-ES" sz="2400" dirty="0"/>
              <a:t>Eslogan:</a:t>
            </a:r>
            <a:br>
              <a:rPr lang="es-ES" sz="2400" dirty="0"/>
            </a:br>
            <a:r>
              <a:rPr lang="es-ES" sz="2400" dirty="0"/>
              <a:t>"</a:t>
            </a:r>
            <a:r>
              <a:rPr lang="es-ES" sz="2400" dirty="0" err="1"/>
              <a:t>Press</a:t>
            </a:r>
            <a:r>
              <a:rPr lang="es-ES" sz="2400" dirty="0"/>
              <a:t> </a:t>
            </a:r>
            <a:r>
              <a:rPr lang="es-ES" sz="2400" dirty="0" err="1"/>
              <a:t>green</a:t>
            </a:r>
            <a:r>
              <a:rPr lang="es-ES" sz="2400" dirty="0"/>
              <a:t> </a:t>
            </a:r>
            <a:r>
              <a:rPr lang="es-ES" sz="2400" dirty="0" err="1"/>
              <a:t>for</a:t>
            </a:r>
            <a:r>
              <a:rPr lang="es-ES" sz="2400" dirty="0"/>
              <a:t> </a:t>
            </a:r>
            <a:r>
              <a:rPr lang="es-ES" sz="2400" dirty="0" err="1"/>
              <a:t>go</a:t>
            </a:r>
            <a:r>
              <a:rPr lang="es-ES" sz="2400" dirty="0"/>
              <a:t>!"</a:t>
            </a:r>
            <a:endParaRPr lang="es-ES" sz="2400" i="1" dirty="0"/>
          </a:p>
          <a:p>
            <a:pPr marL="269875" indent="-269875" eaLnBrk="0" hangingPunct="0">
              <a:lnSpc>
                <a:spcPct val="130000"/>
              </a:lnSpc>
              <a:spcBef>
                <a:spcPct val="20000"/>
              </a:spcBef>
              <a:buFont typeface="Wingdings" pitchFamily="2" charset="2"/>
              <a:buChar char="§"/>
            </a:pPr>
            <a:r>
              <a:rPr lang="es-ES" sz="2400" dirty="0"/>
              <a:t>Nombre de dominio</a:t>
            </a:r>
          </a:p>
          <a:p>
            <a:pPr marL="269875" indent="-269875" eaLnBrk="0" hangingPunct="0">
              <a:lnSpc>
                <a:spcPct val="130000"/>
              </a:lnSpc>
              <a:spcBef>
                <a:spcPct val="20000"/>
              </a:spcBef>
              <a:buFont typeface="Wingdings" pitchFamily="2" charset="2"/>
              <a:buChar char="§"/>
            </a:pPr>
            <a:r>
              <a:rPr lang="es-ES" sz="2400" dirty="0"/>
              <a:t>Material de publicidad</a:t>
            </a:r>
            <a:endParaRPr lang="es-ES" sz="2400" dirty="0">
              <a:solidFill>
                <a:srgbClr val="CC3300"/>
              </a:solidFill>
            </a:endParaRPr>
          </a:p>
        </p:txBody>
      </p:sp>
      <p:grpSp>
        <p:nvGrpSpPr>
          <p:cNvPr id="283654" name="Group 6"/>
          <p:cNvGrpSpPr>
            <a:grpSpLocks/>
          </p:cNvGrpSpPr>
          <p:nvPr/>
        </p:nvGrpSpPr>
        <p:grpSpPr bwMode="auto">
          <a:xfrm rot="985692">
            <a:off x="900113" y="3860800"/>
            <a:ext cx="2182812" cy="1989138"/>
            <a:chOff x="1020" y="3067"/>
            <a:chExt cx="1270" cy="1253"/>
          </a:xfrm>
        </p:grpSpPr>
        <p:sp>
          <p:nvSpPr>
            <p:cNvPr id="283655" name="AutoShape 7"/>
            <p:cNvSpPr>
              <a:spLocks noChangeArrowheads="1"/>
            </p:cNvSpPr>
            <p:nvPr/>
          </p:nvSpPr>
          <p:spPr bwMode="auto">
            <a:xfrm>
              <a:off x="1882" y="3231"/>
              <a:ext cx="408" cy="1089"/>
            </a:xfrm>
            <a:prstGeom prst="can">
              <a:avLst>
                <a:gd name="adj" fmla="val 58572"/>
              </a:avLst>
            </a:prstGeom>
            <a:solidFill>
              <a:schemeClr val="bg1"/>
            </a:solidFill>
            <a:ln w="38100">
              <a:solidFill>
                <a:schemeClr val="tx1"/>
              </a:solidFill>
              <a:round/>
              <a:headEnd/>
              <a:tailEnd/>
            </a:ln>
            <a:effectLst/>
          </p:spPr>
          <p:txBody>
            <a:bodyPr wrap="none" anchor="ctr"/>
            <a:lstStyle/>
            <a:p>
              <a:endParaRPr lang="es-ES" dirty="0"/>
            </a:p>
          </p:txBody>
        </p:sp>
        <p:sp>
          <p:nvSpPr>
            <p:cNvPr id="283656" name="Oval 8"/>
            <p:cNvSpPr>
              <a:spLocks noChangeArrowheads="1"/>
            </p:cNvSpPr>
            <p:nvPr/>
          </p:nvSpPr>
          <p:spPr bwMode="auto">
            <a:xfrm>
              <a:off x="2018" y="3612"/>
              <a:ext cx="45" cy="45"/>
            </a:xfrm>
            <a:prstGeom prst="ellipse">
              <a:avLst/>
            </a:prstGeom>
            <a:solidFill>
              <a:schemeClr val="tx2"/>
            </a:solidFill>
            <a:ln w="38100" algn="ctr">
              <a:solidFill>
                <a:schemeClr val="tx1"/>
              </a:solidFill>
              <a:round/>
              <a:headEnd/>
              <a:tailEnd/>
            </a:ln>
            <a:effectLst/>
          </p:spPr>
          <p:txBody>
            <a:bodyPr wrap="none" anchor="ctr"/>
            <a:lstStyle/>
            <a:p>
              <a:endParaRPr lang="es-ES" dirty="0"/>
            </a:p>
          </p:txBody>
        </p:sp>
        <p:sp>
          <p:nvSpPr>
            <p:cNvPr id="283657" name="AutoShape 9"/>
            <p:cNvSpPr>
              <a:spLocks noChangeArrowheads="1"/>
            </p:cNvSpPr>
            <p:nvPr/>
          </p:nvSpPr>
          <p:spPr bwMode="auto">
            <a:xfrm>
              <a:off x="1882" y="3067"/>
              <a:ext cx="408" cy="411"/>
            </a:xfrm>
            <a:prstGeom prst="can">
              <a:avLst>
                <a:gd name="adj" fmla="val 50368"/>
              </a:avLst>
            </a:prstGeom>
            <a:solidFill>
              <a:srgbClr val="00FF00"/>
            </a:solidFill>
            <a:ln w="38100">
              <a:solidFill>
                <a:schemeClr val="tx1"/>
              </a:solidFill>
              <a:round/>
              <a:headEnd/>
              <a:tailEnd/>
            </a:ln>
            <a:effectLst/>
          </p:spPr>
          <p:txBody>
            <a:bodyPr wrap="none" anchor="ctr"/>
            <a:lstStyle/>
            <a:p>
              <a:endParaRPr lang="es-ES" dirty="0"/>
            </a:p>
          </p:txBody>
        </p:sp>
        <p:sp>
          <p:nvSpPr>
            <p:cNvPr id="283658" name="Line 10"/>
            <p:cNvSpPr>
              <a:spLocks noChangeShapeType="1"/>
            </p:cNvSpPr>
            <p:nvPr/>
          </p:nvSpPr>
          <p:spPr bwMode="auto">
            <a:xfrm flipH="1" flipV="1">
              <a:off x="1066" y="3203"/>
              <a:ext cx="771" cy="319"/>
            </a:xfrm>
            <a:prstGeom prst="line">
              <a:avLst/>
            </a:prstGeom>
            <a:noFill/>
            <a:ln w="19050">
              <a:solidFill>
                <a:schemeClr val="tx1"/>
              </a:solidFill>
              <a:prstDash val="sysDot"/>
              <a:round/>
              <a:headEnd/>
              <a:tailEnd/>
            </a:ln>
            <a:effectLst/>
          </p:spPr>
          <p:txBody>
            <a:bodyPr/>
            <a:lstStyle/>
            <a:p>
              <a:endParaRPr lang="es-ES" dirty="0"/>
            </a:p>
          </p:txBody>
        </p:sp>
        <p:sp>
          <p:nvSpPr>
            <p:cNvPr id="283659" name="Line 11"/>
            <p:cNvSpPr>
              <a:spLocks noChangeShapeType="1"/>
            </p:cNvSpPr>
            <p:nvPr/>
          </p:nvSpPr>
          <p:spPr bwMode="auto">
            <a:xfrm flipH="1" flipV="1">
              <a:off x="1020" y="3385"/>
              <a:ext cx="817" cy="182"/>
            </a:xfrm>
            <a:prstGeom prst="line">
              <a:avLst/>
            </a:prstGeom>
            <a:noFill/>
            <a:ln w="19050">
              <a:solidFill>
                <a:schemeClr val="tx1"/>
              </a:solidFill>
              <a:prstDash val="sysDot"/>
              <a:round/>
              <a:headEnd/>
              <a:tailEnd/>
            </a:ln>
            <a:effectLst/>
          </p:spPr>
          <p:txBody>
            <a:bodyPr/>
            <a:lstStyle/>
            <a:p>
              <a:endParaRPr lang="es-ES" dirty="0"/>
            </a:p>
          </p:txBody>
        </p:sp>
        <p:sp>
          <p:nvSpPr>
            <p:cNvPr id="283660" name="Line 12"/>
            <p:cNvSpPr>
              <a:spLocks noChangeShapeType="1"/>
            </p:cNvSpPr>
            <p:nvPr/>
          </p:nvSpPr>
          <p:spPr bwMode="auto">
            <a:xfrm flipH="1" flipV="1">
              <a:off x="1020" y="3566"/>
              <a:ext cx="817" cy="46"/>
            </a:xfrm>
            <a:prstGeom prst="line">
              <a:avLst/>
            </a:prstGeom>
            <a:noFill/>
            <a:ln w="19050">
              <a:solidFill>
                <a:schemeClr val="tx1"/>
              </a:solidFill>
              <a:prstDash val="sysDot"/>
              <a:round/>
              <a:headEnd/>
              <a:tailEnd/>
            </a:ln>
            <a:effectLst/>
          </p:spPr>
          <p:txBody>
            <a:bodyPr/>
            <a:lstStyle/>
            <a:p>
              <a:endParaRPr lang="es-ES" dirty="0"/>
            </a:p>
          </p:txBody>
        </p:sp>
        <p:sp>
          <p:nvSpPr>
            <p:cNvPr id="283661" name="Line 13"/>
            <p:cNvSpPr>
              <a:spLocks noChangeShapeType="1"/>
            </p:cNvSpPr>
            <p:nvPr/>
          </p:nvSpPr>
          <p:spPr bwMode="auto">
            <a:xfrm flipH="1">
              <a:off x="1020" y="3657"/>
              <a:ext cx="817" cy="91"/>
            </a:xfrm>
            <a:prstGeom prst="line">
              <a:avLst/>
            </a:prstGeom>
            <a:noFill/>
            <a:ln w="19050">
              <a:solidFill>
                <a:schemeClr val="tx1"/>
              </a:solidFill>
              <a:prstDash val="sysDot"/>
              <a:round/>
              <a:headEnd/>
              <a:tailEnd/>
            </a:ln>
            <a:effectLst/>
          </p:spPr>
          <p:txBody>
            <a:bodyPr/>
            <a:lstStyle/>
            <a:p>
              <a:endParaRPr lang="es-ES" dirty="0"/>
            </a:p>
          </p:txBody>
        </p:sp>
        <p:sp>
          <p:nvSpPr>
            <p:cNvPr id="283662" name="Line 14"/>
            <p:cNvSpPr>
              <a:spLocks noChangeShapeType="1"/>
            </p:cNvSpPr>
            <p:nvPr/>
          </p:nvSpPr>
          <p:spPr bwMode="auto">
            <a:xfrm flipH="1">
              <a:off x="1066" y="3702"/>
              <a:ext cx="771" cy="227"/>
            </a:xfrm>
            <a:prstGeom prst="line">
              <a:avLst/>
            </a:prstGeom>
            <a:noFill/>
            <a:ln w="19050">
              <a:solidFill>
                <a:schemeClr val="tx1"/>
              </a:solidFill>
              <a:prstDash val="sysDot"/>
              <a:round/>
              <a:headEnd/>
              <a:tailEnd/>
            </a:ln>
            <a:effectLst/>
          </p:spPr>
          <p:txBody>
            <a:bodyPr/>
            <a:lstStyle/>
            <a:p>
              <a:endParaRPr lang="es-ES" dirty="0"/>
            </a:p>
          </p:txBody>
        </p:sp>
      </p:grpSp>
      <p:sp>
        <p:nvSpPr>
          <p:cNvPr id="283663" name="Oval 15"/>
          <p:cNvSpPr>
            <a:spLocks noChangeArrowheads="1"/>
          </p:cNvSpPr>
          <p:nvPr/>
        </p:nvSpPr>
        <p:spPr bwMode="auto">
          <a:xfrm rot="1547336">
            <a:off x="6732588" y="2781300"/>
            <a:ext cx="1327150" cy="1152525"/>
          </a:xfrm>
          <a:prstGeom prst="ellipse">
            <a:avLst/>
          </a:prstGeom>
          <a:solidFill>
            <a:srgbClr val="00FF00"/>
          </a:solidFill>
          <a:ln w="38100" algn="ctr">
            <a:solidFill>
              <a:schemeClr val="tx1"/>
            </a:solidFill>
            <a:round/>
            <a:headEnd/>
            <a:tailEnd/>
          </a:ln>
          <a:effectLst/>
        </p:spPr>
        <p:txBody>
          <a:bodyPr wrap="none" anchor="ctr"/>
          <a:lstStyle/>
          <a:p>
            <a:pPr marL="342900" indent="-342900" algn="ctr">
              <a:spcBef>
                <a:spcPct val="20000"/>
              </a:spcBef>
            </a:pPr>
            <a:r>
              <a:rPr lang="es-ES" b="1" dirty="0">
                <a:solidFill>
                  <a:schemeClr val="bg1"/>
                </a:solidFill>
              </a:rPr>
              <a:t>NEBU-</a:t>
            </a:r>
          </a:p>
          <a:p>
            <a:pPr marL="342900" indent="-342900" algn="ctr">
              <a:spcBef>
                <a:spcPct val="20000"/>
              </a:spcBef>
            </a:pPr>
            <a:r>
              <a:rPr lang="es-ES" b="1" dirty="0">
                <a:solidFill>
                  <a:schemeClr val="bg1"/>
                </a:solidFill>
              </a:rPr>
              <a:t>ALLERG</a:t>
            </a:r>
          </a:p>
        </p:txBody>
      </p:sp>
      <p:sp>
        <p:nvSpPr>
          <p:cNvPr id="283664" name="Footer Placeholder 3"/>
          <p:cNvSpPr txBox="1">
            <a:spLocks noGrp="1"/>
          </p:cNvSpPr>
          <p:nvPr/>
        </p:nvSpPr>
        <p:spPr bwMode="auto">
          <a:xfrm>
            <a:off x="611187" y="6553200"/>
            <a:ext cx="7507287"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Patentes y dibujos o modelos (I)</a:t>
            </a:r>
          </a:p>
        </p:txBody>
      </p:sp>
      <p:sp>
        <p:nvSpPr>
          <p:cNvPr id="285699"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47</a:t>
            </a:r>
          </a:p>
        </p:txBody>
      </p:sp>
      <p:sp>
        <p:nvSpPr>
          <p:cNvPr id="285700" name="Rectangle 4"/>
          <p:cNvSpPr>
            <a:spLocks noChangeArrowheads="1"/>
          </p:cNvSpPr>
          <p:nvPr/>
        </p:nvSpPr>
        <p:spPr bwMode="auto">
          <a:xfrm>
            <a:off x="715964" y="1192757"/>
            <a:ext cx="7029450" cy="4248150"/>
          </a:xfrm>
          <a:prstGeom prst="rect">
            <a:avLst/>
          </a:prstGeom>
          <a:noFill/>
          <a:ln w="9525">
            <a:noFill/>
            <a:miter lim="800000"/>
            <a:headEnd/>
            <a:tailEnd/>
          </a:ln>
          <a:effectLst/>
        </p:spPr>
        <p:txBody>
          <a:bodyPr/>
          <a:lstStyle/>
          <a:p>
            <a:pPr eaLnBrk="0" hangingPunct="0">
              <a:lnSpc>
                <a:spcPct val="90000"/>
              </a:lnSpc>
              <a:spcBef>
                <a:spcPts val="1200"/>
              </a:spcBef>
              <a:buFont typeface="Wingdings" pitchFamily="2" charset="2"/>
              <a:buNone/>
            </a:pPr>
            <a:r>
              <a:rPr lang="es-ES" sz="2400" b="1" dirty="0"/>
              <a:t>Medicamento</a:t>
            </a:r>
          </a:p>
          <a:p>
            <a:pPr eaLnBrk="0" hangingPunct="0">
              <a:lnSpc>
                <a:spcPct val="90000"/>
              </a:lnSpc>
              <a:spcBef>
                <a:spcPts val="1200"/>
              </a:spcBef>
              <a:buFont typeface="Wingdings" pitchFamily="2" charset="2"/>
              <a:buNone/>
            </a:pPr>
            <a:r>
              <a:rPr lang="es-ES" sz="2400" dirty="0"/>
              <a:t>Patentes para</a:t>
            </a:r>
          </a:p>
          <a:p>
            <a:pPr marL="277813" lvl="1" indent="-276225" eaLnBrk="0" hangingPunct="0">
              <a:spcBef>
                <a:spcPts val="1200"/>
              </a:spcBef>
              <a:spcAft>
                <a:spcPts val="600"/>
              </a:spcAft>
              <a:buFontTx/>
              <a:buChar char="–"/>
            </a:pPr>
            <a:r>
              <a:rPr lang="es-ES" sz="2000" dirty="0"/>
              <a:t>¿el ingrediente activo? </a:t>
            </a:r>
            <a:br>
              <a:rPr lang="es-ES" sz="2000" dirty="0"/>
            </a:br>
            <a:r>
              <a:rPr lang="es-ES" sz="2000" dirty="0"/>
              <a:t>(el producto químico «X»)</a:t>
            </a:r>
            <a:endParaRPr lang="es-ES" sz="2000" i="1" dirty="0"/>
          </a:p>
          <a:p>
            <a:pPr marL="277813" lvl="1" indent="-276225" eaLnBrk="0" hangingPunct="0">
              <a:spcBef>
                <a:spcPts val="1200"/>
              </a:spcBef>
              <a:spcAft>
                <a:spcPts val="600"/>
              </a:spcAft>
              <a:buFontTx/>
              <a:buChar char="–"/>
            </a:pPr>
            <a:r>
              <a:rPr lang="es-ES" sz="2000" dirty="0"/>
              <a:t>¿el método de fabricación «X»?</a:t>
            </a:r>
          </a:p>
          <a:p>
            <a:pPr marL="1588" lvl="1" eaLnBrk="0" hangingPunct="0">
              <a:spcBef>
                <a:spcPts val="1200"/>
              </a:spcBef>
              <a:spcAft>
                <a:spcPts val="600"/>
              </a:spcAft>
            </a:pPr>
            <a:r>
              <a:rPr lang="es-ES" sz="2000" dirty="0"/>
              <a:t>    ¿Mejor como un secreto comercial?</a:t>
            </a:r>
          </a:p>
          <a:p>
            <a:pPr marL="277813" lvl="1" indent="-276225" eaLnBrk="0" hangingPunct="0">
              <a:spcBef>
                <a:spcPts val="1200"/>
              </a:spcBef>
              <a:spcAft>
                <a:spcPts val="600"/>
              </a:spcAft>
              <a:buFontTx/>
              <a:buChar char="–"/>
            </a:pPr>
            <a:r>
              <a:rPr lang="es-ES" sz="2000" dirty="0"/>
              <a:t>¿la formulación?</a:t>
            </a:r>
          </a:p>
          <a:p>
            <a:pPr marL="1588" lvl="1" eaLnBrk="0" hangingPunct="0">
              <a:spcBef>
                <a:spcPts val="1200"/>
              </a:spcBef>
              <a:spcAft>
                <a:spcPts val="600"/>
              </a:spcAft>
            </a:pPr>
            <a:r>
              <a:rPr lang="es-ES" sz="2000" dirty="0"/>
              <a:t>    (combinación de «X» con otros ingredientes)</a:t>
            </a:r>
          </a:p>
          <a:p>
            <a:pPr marL="277813" lvl="1" indent="-276225" eaLnBrk="0" hangingPunct="0">
              <a:spcBef>
                <a:spcPts val="1200"/>
              </a:spcBef>
              <a:spcAft>
                <a:spcPts val="600"/>
              </a:spcAft>
              <a:buFontTx/>
              <a:buChar char="–"/>
            </a:pPr>
            <a:r>
              <a:rPr lang="es-ES" sz="2000" dirty="0"/>
              <a:t>El método de uso?</a:t>
            </a:r>
          </a:p>
          <a:p>
            <a:pPr marL="1588" lvl="1" eaLnBrk="0" hangingPunct="0">
              <a:spcBef>
                <a:spcPts val="1200"/>
              </a:spcBef>
              <a:spcAft>
                <a:spcPts val="600"/>
              </a:spcAft>
            </a:pPr>
            <a:r>
              <a:rPr lang="es-ES" sz="2000" dirty="0"/>
              <a:t>    (Tratamiento de alergias usando «X»)</a:t>
            </a:r>
          </a:p>
          <a:p>
            <a:pPr marL="1588" lvl="1" eaLnBrk="0" hangingPunct="0">
              <a:spcBef>
                <a:spcPts val="1200"/>
              </a:spcBef>
              <a:spcAft>
                <a:spcPts val="600"/>
              </a:spcAft>
            </a:pPr>
            <a:br>
              <a:rPr lang="es-ES" sz="2000" dirty="0"/>
            </a:br>
            <a:endParaRPr lang="es-ES" sz="2000" dirty="0"/>
          </a:p>
        </p:txBody>
      </p:sp>
      <p:grpSp>
        <p:nvGrpSpPr>
          <p:cNvPr id="285701" name="Group 5"/>
          <p:cNvGrpSpPr>
            <a:grpSpLocks noChangeAspect="1"/>
          </p:cNvGrpSpPr>
          <p:nvPr/>
        </p:nvGrpSpPr>
        <p:grpSpPr bwMode="auto">
          <a:xfrm rot="985692">
            <a:off x="7380288" y="4941888"/>
            <a:ext cx="1136650" cy="1035050"/>
            <a:chOff x="1020" y="3067"/>
            <a:chExt cx="1270" cy="1253"/>
          </a:xfrm>
        </p:grpSpPr>
        <p:sp>
          <p:nvSpPr>
            <p:cNvPr id="285702" name="AutoShape 6"/>
            <p:cNvSpPr>
              <a:spLocks noChangeAspect="1" noChangeArrowheads="1"/>
            </p:cNvSpPr>
            <p:nvPr/>
          </p:nvSpPr>
          <p:spPr bwMode="auto">
            <a:xfrm>
              <a:off x="1882" y="3231"/>
              <a:ext cx="408" cy="1089"/>
            </a:xfrm>
            <a:prstGeom prst="can">
              <a:avLst>
                <a:gd name="adj" fmla="val 58572"/>
              </a:avLst>
            </a:prstGeom>
            <a:solidFill>
              <a:schemeClr val="bg1"/>
            </a:solidFill>
            <a:ln w="38100">
              <a:solidFill>
                <a:schemeClr val="tx1"/>
              </a:solidFill>
              <a:round/>
              <a:headEnd/>
              <a:tailEnd/>
            </a:ln>
            <a:effectLst/>
          </p:spPr>
          <p:txBody>
            <a:bodyPr wrap="none" anchor="ctr"/>
            <a:lstStyle/>
            <a:p>
              <a:endParaRPr lang="es-ES" dirty="0"/>
            </a:p>
          </p:txBody>
        </p:sp>
        <p:sp>
          <p:nvSpPr>
            <p:cNvPr id="285703" name="Oval 7"/>
            <p:cNvSpPr>
              <a:spLocks noChangeAspect="1" noChangeArrowheads="1"/>
            </p:cNvSpPr>
            <p:nvPr/>
          </p:nvSpPr>
          <p:spPr bwMode="auto">
            <a:xfrm>
              <a:off x="2018" y="3612"/>
              <a:ext cx="45" cy="45"/>
            </a:xfrm>
            <a:prstGeom prst="ellipse">
              <a:avLst/>
            </a:prstGeom>
            <a:solidFill>
              <a:schemeClr val="tx2"/>
            </a:solidFill>
            <a:ln w="38100" algn="ctr">
              <a:solidFill>
                <a:schemeClr val="tx1"/>
              </a:solidFill>
              <a:round/>
              <a:headEnd/>
              <a:tailEnd/>
            </a:ln>
            <a:effectLst/>
          </p:spPr>
          <p:txBody>
            <a:bodyPr wrap="none" anchor="ctr"/>
            <a:lstStyle/>
            <a:p>
              <a:endParaRPr lang="es-ES" dirty="0"/>
            </a:p>
          </p:txBody>
        </p:sp>
        <p:sp>
          <p:nvSpPr>
            <p:cNvPr id="285704" name="AutoShape 8"/>
            <p:cNvSpPr>
              <a:spLocks noChangeAspect="1" noChangeArrowheads="1"/>
            </p:cNvSpPr>
            <p:nvPr/>
          </p:nvSpPr>
          <p:spPr bwMode="auto">
            <a:xfrm>
              <a:off x="1882" y="3067"/>
              <a:ext cx="408" cy="411"/>
            </a:xfrm>
            <a:prstGeom prst="can">
              <a:avLst>
                <a:gd name="adj" fmla="val 50368"/>
              </a:avLst>
            </a:prstGeom>
            <a:solidFill>
              <a:srgbClr val="00FF00"/>
            </a:solidFill>
            <a:ln w="38100">
              <a:solidFill>
                <a:schemeClr val="tx1"/>
              </a:solidFill>
              <a:round/>
              <a:headEnd/>
              <a:tailEnd/>
            </a:ln>
            <a:effectLst/>
          </p:spPr>
          <p:txBody>
            <a:bodyPr wrap="none" anchor="ctr"/>
            <a:lstStyle/>
            <a:p>
              <a:endParaRPr lang="es-ES" dirty="0"/>
            </a:p>
          </p:txBody>
        </p:sp>
        <p:sp>
          <p:nvSpPr>
            <p:cNvPr id="285705" name="Line 9"/>
            <p:cNvSpPr>
              <a:spLocks noChangeAspect="1" noChangeShapeType="1"/>
            </p:cNvSpPr>
            <p:nvPr/>
          </p:nvSpPr>
          <p:spPr bwMode="auto">
            <a:xfrm flipH="1" flipV="1">
              <a:off x="1066" y="3203"/>
              <a:ext cx="771" cy="319"/>
            </a:xfrm>
            <a:prstGeom prst="line">
              <a:avLst/>
            </a:prstGeom>
            <a:noFill/>
            <a:ln w="19050">
              <a:solidFill>
                <a:schemeClr val="tx1"/>
              </a:solidFill>
              <a:prstDash val="sysDot"/>
              <a:round/>
              <a:headEnd/>
              <a:tailEnd/>
            </a:ln>
            <a:effectLst/>
          </p:spPr>
          <p:txBody>
            <a:bodyPr/>
            <a:lstStyle/>
            <a:p>
              <a:endParaRPr lang="es-ES" dirty="0"/>
            </a:p>
          </p:txBody>
        </p:sp>
        <p:sp>
          <p:nvSpPr>
            <p:cNvPr id="285706" name="Line 10"/>
            <p:cNvSpPr>
              <a:spLocks noChangeAspect="1" noChangeShapeType="1"/>
            </p:cNvSpPr>
            <p:nvPr/>
          </p:nvSpPr>
          <p:spPr bwMode="auto">
            <a:xfrm flipH="1" flipV="1">
              <a:off x="1020" y="3385"/>
              <a:ext cx="817" cy="182"/>
            </a:xfrm>
            <a:prstGeom prst="line">
              <a:avLst/>
            </a:prstGeom>
            <a:noFill/>
            <a:ln w="19050">
              <a:solidFill>
                <a:schemeClr val="tx1"/>
              </a:solidFill>
              <a:prstDash val="sysDot"/>
              <a:round/>
              <a:headEnd/>
              <a:tailEnd/>
            </a:ln>
            <a:effectLst/>
          </p:spPr>
          <p:txBody>
            <a:bodyPr/>
            <a:lstStyle/>
            <a:p>
              <a:endParaRPr lang="es-ES" dirty="0"/>
            </a:p>
          </p:txBody>
        </p:sp>
        <p:sp>
          <p:nvSpPr>
            <p:cNvPr id="285707" name="Line 11"/>
            <p:cNvSpPr>
              <a:spLocks noChangeAspect="1" noChangeShapeType="1"/>
            </p:cNvSpPr>
            <p:nvPr/>
          </p:nvSpPr>
          <p:spPr bwMode="auto">
            <a:xfrm flipH="1" flipV="1">
              <a:off x="1020" y="3566"/>
              <a:ext cx="817" cy="46"/>
            </a:xfrm>
            <a:prstGeom prst="line">
              <a:avLst/>
            </a:prstGeom>
            <a:noFill/>
            <a:ln w="19050">
              <a:solidFill>
                <a:schemeClr val="tx1"/>
              </a:solidFill>
              <a:prstDash val="sysDot"/>
              <a:round/>
              <a:headEnd/>
              <a:tailEnd/>
            </a:ln>
            <a:effectLst/>
          </p:spPr>
          <p:txBody>
            <a:bodyPr/>
            <a:lstStyle/>
            <a:p>
              <a:endParaRPr lang="es-ES" dirty="0"/>
            </a:p>
          </p:txBody>
        </p:sp>
        <p:sp>
          <p:nvSpPr>
            <p:cNvPr id="285708" name="Line 12"/>
            <p:cNvSpPr>
              <a:spLocks noChangeAspect="1" noChangeShapeType="1"/>
            </p:cNvSpPr>
            <p:nvPr/>
          </p:nvSpPr>
          <p:spPr bwMode="auto">
            <a:xfrm flipH="1">
              <a:off x="1020" y="3657"/>
              <a:ext cx="817" cy="91"/>
            </a:xfrm>
            <a:prstGeom prst="line">
              <a:avLst/>
            </a:prstGeom>
            <a:noFill/>
            <a:ln w="19050">
              <a:solidFill>
                <a:schemeClr val="tx1"/>
              </a:solidFill>
              <a:prstDash val="sysDot"/>
              <a:round/>
              <a:headEnd/>
              <a:tailEnd/>
            </a:ln>
            <a:effectLst/>
          </p:spPr>
          <p:txBody>
            <a:bodyPr/>
            <a:lstStyle/>
            <a:p>
              <a:endParaRPr lang="es-ES" dirty="0"/>
            </a:p>
          </p:txBody>
        </p:sp>
        <p:sp>
          <p:nvSpPr>
            <p:cNvPr id="285709" name="Line 13"/>
            <p:cNvSpPr>
              <a:spLocks noChangeAspect="1" noChangeShapeType="1"/>
            </p:cNvSpPr>
            <p:nvPr/>
          </p:nvSpPr>
          <p:spPr bwMode="auto">
            <a:xfrm flipH="1">
              <a:off x="1066" y="3702"/>
              <a:ext cx="771" cy="227"/>
            </a:xfrm>
            <a:prstGeom prst="line">
              <a:avLst/>
            </a:prstGeom>
            <a:noFill/>
            <a:ln w="19050">
              <a:solidFill>
                <a:schemeClr val="tx1"/>
              </a:solidFill>
              <a:prstDash val="sysDot"/>
              <a:round/>
              <a:headEnd/>
              <a:tailEnd/>
            </a:ln>
            <a:effectLst/>
          </p:spPr>
          <p:txBody>
            <a:bodyPr/>
            <a:lstStyle/>
            <a:p>
              <a:endParaRPr lang="es-ES" dirty="0"/>
            </a:p>
          </p:txBody>
        </p:sp>
      </p:grpSp>
      <p:pic>
        <p:nvPicPr>
          <p:cNvPr id="285710" name="Picture 14"/>
          <p:cNvPicPr>
            <a:picLocks noChangeAspect="1" noChangeArrowheads="1"/>
          </p:cNvPicPr>
          <p:nvPr/>
        </p:nvPicPr>
        <p:blipFill>
          <a:blip r:embed="rId3"/>
          <a:srcRect/>
          <a:stretch>
            <a:fillRect/>
          </a:stretch>
        </p:blipFill>
        <p:spPr bwMode="auto">
          <a:xfrm>
            <a:off x="7451725" y="2708275"/>
            <a:ext cx="1093788" cy="2022475"/>
          </a:xfrm>
          <a:prstGeom prst="rect">
            <a:avLst/>
          </a:prstGeom>
          <a:noFill/>
          <a:ln w="9525" algn="ctr">
            <a:noFill/>
            <a:miter lim="800000"/>
            <a:headEnd/>
            <a:tailEnd/>
          </a:ln>
          <a:effectLst/>
        </p:spPr>
      </p:pic>
      <p:pic>
        <p:nvPicPr>
          <p:cNvPr id="285711" name="Picture 15"/>
          <p:cNvPicPr>
            <a:picLocks noChangeAspect="1" noChangeArrowheads="1"/>
          </p:cNvPicPr>
          <p:nvPr/>
        </p:nvPicPr>
        <p:blipFill>
          <a:blip r:embed="rId4"/>
          <a:srcRect/>
          <a:stretch>
            <a:fillRect/>
          </a:stretch>
        </p:blipFill>
        <p:spPr bwMode="auto">
          <a:xfrm>
            <a:off x="7235825" y="1557338"/>
            <a:ext cx="1652588" cy="957262"/>
          </a:xfrm>
          <a:prstGeom prst="rect">
            <a:avLst/>
          </a:prstGeom>
          <a:noFill/>
        </p:spPr>
      </p:pic>
      <p:sp>
        <p:nvSpPr>
          <p:cNvPr id="285712" name="Rectangle 16"/>
          <p:cNvSpPr>
            <a:spLocks noChangeArrowheads="1"/>
          </p:cNvSpPr>
          <p:nvPr/>
        </p:nvSpPr>
        <p:spPr bwMode="auto">
          <a:xfrm>
            <a:off x="684213" y="5661025"/>
            <a:ext cx="184150" cy="396875"/>
          </a:xfrm>
          <a:prstGeom prst="rect">
            <a:avLst/>
          </a:prstGeom>
          <a:noFill/>
          <a:ln w="9525">
            <a:noFill/>
            <a:miter lim="800000"/>
            <a:headEnd/>
            <a:tailEnd/>
          </a:ln>
          <a:effectLst/>
        </p:spPr>
        <p:txBody>
          <a:bodyPr wrap="none">
            <a:spAutoFit/>
          </a:bodyPr>
          <a:lstStyle/>
          <a:p>
            <a:endParaRPr lang="es-ES" sz="2000" b="1" i="1" dirty="0"/>
          </a:p>
        </p:txBody>
      </p:sp>
      <p:grpSp>
        <p:nvGrpSpPr>
          <p:cNvPr id="285713" name="Group 17"/>
          <p:cNvGrpSpPr>
            <a:grpSpLocks/>
          </p:cNvGrpSpPr>
          <p:nvPr/>
        </p:nvGrpSpPr>
        <p:grpSpPr bwMode="auto">
          <a:xfrm>
            <a:off x="1043608" y="5365078"/>
            <a:ext cx="4105275" cy="584200"/>
            <a:chOff x="793" y="3520"/>
            <a:chExt cx="2586" cy="368"/>
          </a:xfrm>
        </p:grpSpPr>
        <p:sp>
          <p:nvSpPr>
            <p:cNvPr id="285714" name="Line 18"/>
            <p:cNvSpPr>
              <a:spLocks noChangeShapeType="1"/>
            </p:cNvSpPr>
            <p:nvPr/>
          </p:nvSpPr>
          <p:spPr bwMode="auto">
            <a:xfrm>
              <a:off x="884" y="3520"/>
              <a:ext cx="2495" cy="363"/>
            </a:xfrm>
            <a:prstGeom prst="line">
              <a:avLst/>
            </a:prstGeom>
            <a:noFill/>
            <a:ln w="38100">
              <a:solidFill>
                <a:schemeClr val="accent1"/>
              </a:solidFill>
              <a:round/>
              <a:headEnd/>
              <a:tailEnd/>
            </a:ln>
            <a:effectLst/>
          </p:spPr>
          <p:txBody>
            <a:bodyPr/>
            <a:lstStyle/>
            <a:p>
              <a:endParaRPr lang="es-ES" dirty="0"/>
            </a:p>
          </p:txBody>
        </p:sp>
        <p:sp>
          <p:nvSpPr>
            <p:cNvPr id="285715" name="Line 19"/>
            <p:cNvSpPr>
              <a:spLocks noChangeShapeType="1"/>
            </p:cNvSpPr>
            <p:nvPr/>
          </p:nvSpPr>
          <p:spPr bwMode="auto">
            <a:xfrm flipH="1">
              <a:off x="793" y="3525"/>
              <a:ext cx="2495" cy="363"/>
            </a:xfrm>
            <a:prstGeom prst="line">
              <a:avLst/>
            </a:prstGeom>
            <a:noFill/>
            <a:ln w="38100">
              <a:solidFill>
                <a:schemeClr val="accent1"/>
              </a:solidFill>
              <a:round/>
              <a:headEnd/>
              <a:tailEnd/>
            </a:ln>
            <a:effectLst/>
          </p:spPr>
          <p:txBody>
            <a:bodyPr/>
            <a:lstStyle/>
            <a:p>
              <a:endParaRPr lang="es-ES" dirty="0"/>
            </a:p>
          </p:txBody>
        </p:sp>
      </p:grpSp>
      <p:sp>
        <p:nvSpPr>
          <p:cNvPr id="285716" name="Footer Placeholder 3"/>
          <p:cNvSpPr txBox="1">
            <a:spLocks noGrp="1"/>
          </p:cNvSpPr>
          <p:nvPr/>
        </p:nvSpPr>
        <p:spPr bwMode="auto">
          <a:xfrm>
            <a:off x="611187" y="6553200"/>
            <a:ext cx="7193795"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570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570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700">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5700">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Patentes y dibujos o modelos (II)</a:t>
            </a:r>
          </a:p>
        </p:txBody>
      </p:sp>
      <p:sp>
        <p:nvSpPr>
          <p:cNvPr id="287747"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48</a:t>
            </a:r>
          </a:p>
        </p:txBody>
      </p:sp>
      <p:sp>
        <p:nvSpPr>
          <p:cNvPr id="287748" name="Rectangle 4"/>
          <p:cNvSpPr>
            <a:spLocks noChangeArrowheads="1"/>
          </p:cNvSpPr>
          <p:nvPr/>
        </p:nvSpPr>
        <p:spPr bwMode="auto">
          <a:xfrm>
            <a:off x="784225" y="1916113"/>
            <a:ext cx="2709863" cy="1081087"/>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Char char="§"/>
            </a:pPr>
            <a:r>
              <a:rPr lang="es-ES" sz="2000" dirty="0"/>
              <a:t>Patente </a:t>
            </a:r>
          </a:p>
          <a:p>
            <a:pPr marL="269875" indent="-269875" eaLnBrk="0" hangingPunct="0">
              <a:spcBef>
                <a:spcPts val="600"/>
              </a:spcBef>
              <a:buFont typeface="Wingdings" pitchFamily="2" charset="2"/>
              <a:buChar char="§"/>
            </a:pPr>
            <a:r>
              <a:rPr lang="es-ES" sz="2000" dirty="0"/>
              <a:t>Modelo de utilidad</a:t>
            </a:r>
          </a:p>
        </p:txBody>
      </p:sp>
      <p:grpSp>
        <p:nvGrpSpPr>
          <p:cNvPr id="287749" name="Group 5"/>
          <p:cNvGrpSpPr>
            <a:grpSpLocks noChangeAspect="1"/>
          </p:cNvGrpSpPr>
          <p:nvPr/>
        </p:nvGrpSpPr>
        <p:grpSpPr bwMode="auto">
          <a:xfrm rot="985692">
            <a:off x="7380288" y="4941888"/>
            <a:ext cx="1136650" cy="1035050"/>
            <a:chOff x="1020" y="3067"/>
            <a:chExt cx="1270" cy="1253"/>
          </a:xfrm>
        </p:grpSpPr>
        <p:sp>
          <p:nvSpPr>
            <p:cNvPr id="287750" name="AutoShape 6"/>
            <p:cNvSpPr>
              <a:spLocks noChangeAspect="1" noChangeArrowheads="1"/>
            </p:cNvSpPr>
            <p:nvPr/>
          </p:nvSpPr>
          <p:spPr bwMode="auto">
            <a:xfrm>
              <a:off x="1882" y="3231"/>
              <a:ext cx="408" cy="1089"/>
            </a:xfrm>
            <a:prstGeom prst="can">
              <a:avLst>
                <a:gd name="adj" fmla="val 58572"/>
              </a:avLst>
            </a:prstGeom>
            <a:solidFill>
              <a:schemeClr val="bg1"/>
            </a:solidFill>
            <a:ln w="38100">
              <a:solidFill>
                <a:schemeClr val="tx1"/>
              </a:solidFill>
              <a:round/>
              <a:headEnd/>
              <a:tailEnd/>
            </a:ln>
            <a:effectLst/>
          </p:spPr>
          <p:txBody>
            <a:bodyPr wrap="none" anchor="ctr"/>
            <a:lstStyle/>
            <a:p>
              <a:endParaRPr lang="es-ES" dirty="0"/>
            </a:p>
          </p:txBody>
        </p:sp>
        <p:sp>
          <p:nvSpPr>
            <p:cNvPr id="287751" name="Oval 7"/>
            <p:cNvSpPr>
              <a:spLocks noChangeAspect="1" noChangeArrowheads="1"/>
            </p:cNvSpPr>
            <p:nvPr/>
          </p:nvSpPr>
          <p:spPr bwMode="auto">
            <a:xfrm>
              <a:off x="2018" y="3612"/>
              <a:ext cx="45" cy="45"/>
            </a:xfrm>
            <a:prstGeom prst="ellipse">
              <a:avLst/>
            </a:prstGeom>
            <a:solidFill>
              <a:schemeClr val="tx2"/>
            </a:solidFill>
            <a:ln w="38100" algn="ctr">
              <a:solidFill>
                <a:schemeClr val="tx1"/>
              </a:solidFill>
              <a:round/>
              <a:headEnd/>
              <a:tailEnd/>
            </a:ln>
            <a:effectLst/>
          </p:spPr>
          <p:txBody>
            <a:bodyPr wrap="none" anchor="ctr"/>
            <a:lstStyle/>
            <a:p>
              <a:endParaRPr lang="es-ES" dirty="0"/>
            </a:p>
          </p:txBody>
        </p:sp>
        <p:sp>
          <p:nvSpPr>
            <p:cNvPr id="287752" name="AutoShape 8"/>
            <p:cNvSpPr>
              <a:spLocks noChangeAspect="1" noChangeArrowheads="1"/>
            </p:cNvSpPr>
            <p:nvPr/>
          </p:nvSpPr>
          <p:spPr bwMode="auto">
            <a:xfrm>
              <a:off x="1882" y="3067"/>
              <a:ext cx="408" cy="411"/>
            </a:xfrm>
            <a:prstGeom prst="can">
              <a:avLst>
                <a:gd name="adj" fmla="val 50368"/>
              </a:avLst>
            </a:prstGeom>
            <a:solidFill>
              <a:srgbClr val="00FF00"/>
            </a:solidFill>
            <a:ln w="38100">
              <a:solidFill>
                <a:schemeClr val="tx1"/>
              </a:solidFill>
              <a:round/>
              <a:headEnd/>
              <a:tailEnd/>
            </a:ln>
            <a:effectLst/>
          </p:spPr>
          <p:txBody>
            <a:bodyPr wrap="none" anchor="ctr"/>
            <a:lstStyle/>
            <a:p>
              <a:endParaRPr lang="es-ES" dirty="0"/>
            </a:p>
          </p:txBody>
        </p:sp>
        <p:sp>
          <p:nvSpPr>
            <p:cNvPr id="287753" name="Line 9"/>
            <p:cNvSpPr>
              <a:spLocks noChangeAspect="1" noChangeShapeType="1"/>
            </p:cNvSpPr>
            <p:nvPr/>
          </p:nvSpPr>
          <p:spPr bwMode="auto">
            <a:xfrm flipH="1" flipV="1">
              <a:off x="1066" y="3203"/>
              <a:ext cx="771" cy="319"/>
            </a:xfrm>
            <a:prstGeom prst="line">
              <a:avLst/>
            </a:prstGeom>
            <a:noFill/>
            <a:ln w="19050">
              <a:solidFill>
                <a:schemeClr val="tx1"/>
              </a:solidFill>
              <a:prstDash val="sysDot"/>
              <a:round/>
              <a:headEnd/>
              <a:tailEnd/>
            </a:ln>
            <a:effectLst/>
          </p:spPr>
          <p:txBody>
            <a:bodyPr/>
            <a:lstStyle/>
            <a:p>
              <a:endParaRPr lang="es-ES" dirty="0"/>
            </a:p>
          </p:txBody>
        </p:sp>
        <p:sp>
          <p:nvSpPr>
            <p:cNvPr id="287754" name="Line 10"/>
            <p:cNvSpPr>
              <a:spLocks noChangeAspect="1" noChangeShapeType="1"/>
            </p:cNvSpPr>
            <p:nvPr/>
          </p:nvSpPr>
          <p:spPr bwMode="auto">
            <a:xfrm flipH="1" flipV="1">
              <a:off x="1020" y="3385"/>
              <a:ext cx="817" cy="182"/>
            </a:xfrm>
            <a:prstGeom prst="line">
              <a:avLst/>
            </a:prstGeom>
            <a:noFill/>
            <a:ln w="19050">
              <a:solidFill>
                <a:schemeClr val="tx1"/>
              </a:solidFill>
              <a:prstDash val="sysDot"/>
              <a:round/>
              <a:headEnd/>
              <a:tailEnd/>
            </a:ln>
            <a:effectLst/>
          </p:spPr>
          <p:txBody>
            <a:bodyPr/>
            <a:lstStyle/>
            <a:p>
              <a:endParaRPr lang="es-ES" dirty="0"/>
            </a:p>
          </p:txBody>
        </p:sp>
        <p:sp>
          <p:nvSpPr>
            <p:cNvPr id="287755" name="Line 11"/>
            <p:cNvSpPr>
              <a:spLocks noChangeAspect="1" noChangeShapeType="1"/>
            </p:cNvSpPr>
            <p:nvPr/>
          </p:nvSpPr>
          <p:spPr bwMode="auto">
            <a:xfrm flipH="1" flipV="1">
              <a:off x="1020" y="3566"/>
              <a:ext cx="817" cy="46"/>
            </a:xfrm>
            <a:prstGeom prst="line">
              <a:avLst/>
            </a:prstGeom>
            <a:noFill/>
            <a:ln w="19050">
              <a:solidFill>
                <a:schemeClr val="tx1"/>
              </a:solidFill>
              <a:prstDash val="sysDot"/>
              <a:round/>
              <a:headEnd/>
              <a:tailEnd/>
            </a:ln>
            <a:effectLst/>
          </p:spPr>
          <p:txBody>
            <a:bodyPr/>
            <a:lstStyle/>
            <a:p>
              <a:endParaRPr lang="es-ES" dirty="0"/>
            </a:p>
          </p:txBody>
        </p:sp>
        <p:sp>
          <p:nvSpPr>
            <p:cNvPr id="287756" name="Line 12"/>
            <p:cNvSpPr>
              <a:spLocks noChangeAspect="1" noChangeShapeType="1"/>
            </p:cNvSpPr>
            <p:nvPr/>
          </p:nvSpPr>
          <p:spPr bwMode="auto">
            <a:xfrm flipH="1">
              <a:off x="1020" y="3657"/>
              <a:ext cx="817" cy="91"/>
            </a:xfrm>
            <a:prstGeom prst="line">
              <a:avLst/>
            </a:prstGeom>
            <a:noFill/>
            <a:ln w="19050">
              <a:solidFill>
                <a:schemeClr val="tx1"/>
              </a:solidFill>
              <a:prstDash val="sysDot"/>
              <a:round/>
              <a:headEnd/>
              <a:tailEnd/>
            </a:ln>
            <a:effectLst/>
          </p:spPr>
          <p:txBody>
            <a:bodyPr/>
            <a:lstStyle/>
            <a:p>
              <a:endParaRPr lang="es-ES" dirty="0"/>
            </a:p>
          </p:txBody>
        </p:sp>
        <p:sp>
          <p:nvSpPr>
            <p:cNvPr id="287757" name="Line 13"/>
            <p:cNvSpPr>
              <a:spLocks noChangeAspect="1" noChangeShapeType="1"/>
            </p:cNvSpPr>
            <p:nvPr/>
          </p:nvSpPr>
          <p:spPr bwMode="auto">
            <a:xfrm flipH="1">
              <a:off x="1066" y="3702"/>
              <a:ext cx="771" cy="227"/>
            </a:xfrm>
            <a:prstGeom prst="line">
              <a:avLst/>
            </a:prstGeom>
            <a:noFill/>
            <a:ln w="19050">
              <a:solidFill>
                <a:schemeClr val="tx1"/>
              </a:solidFill>
              <a:prstDash val="sysDot"/>
              <a:round/>
              <a:headEnd/>
              <a:tailEnd/>
            </a:ln>
            <a:effectLst/>
          </p:spPr>
          <p:txBody>
            <a:bodyPr/>
            <a:lstStyle/>
            <a:p>
              <a:endParaRPr lang="es-ES" dirty="0"/>
            </a:p>
          </p:txBody>
        </p:sp>
      </p:grpSp>
      <p:pic>
        <p:nvPicPr>
          <p:cNvPr id="287758" name="Picture 14"/>
          <p:cNvPicPr>
            <a:picLocks noChangeAspect="1" noChangeArrowheads="1"/>
          </p:cNvPicPr>
          <p:nvPr/>
        </p:nvPicPr>
        <p:blipFill>
          <a:blip r:embed="rId3"/>
          <a:srcRect/>
          <a:stretch>
            <a:fillRect/>
          </a:stretch>
        </p:blipFill>
        <p:spPr bwMode="auto">
          <a:xfrm>
            <a:off x="7451725" y="2708275"/>
            <a:ext cx="1093788" cy="2022475"/>
          </a:xfrm>
          <a:prstGeom prst="rect">
            <a:avLst/>
          </a:prstGeom>
          <a:noFill/>
          <a:ln w="9525" algn="ctr">
            <a:noFill/>
            <a:miter lim="800000"/>
            <a:headEnd/>
            <a:tailEnd/>
          </a:ln>
          <a:effectLst/>
        </p:spPr>
      </p:pic>
      <p:pic>
        <p:nvPicPr>
          <p:cNvPr id="287759" name="Picture 15"/>
          <p:cNvPicPr>
            <a:picLocks noChangeAspect="1" noChangeArrowheads="1"/>
          </p:cNvPicPr>
          <p:nvPr/>
        </p:nvPicPr>
        <p:blipFill>
          <a:blip r:embed="rId4"/>
          <a:srcRect/>
          <a:stretch>
            <a:fillRect/>
          </a:stretch>
        </p:blipFill>
        <p:spPr bwMode="auto">
          <a:xfrm>
            <a:off x="7235825" y="1557338"/>
            <a:ext cx="1652588" cy="957262"/>
          </a:xfrm>
          <a:prstGeom prst="rect">
            <a:avLst/>
          </a:prstGeom>
          <a:noFill/>
        </p:spPr>
      </p:pic>
      <p:grpSp>
        <p:nvGrpSpPr>
          <p:cNvPr id="287760" name="Group 16"/>
          <p:cNvGrpSpPr>
            <a:grpSpLocks/>
          </p:cNvGrpSpPr>
          <p:nvPr/>
        </p:nvGrpSpPr>
        <p:grpSpPr bwMode="auto">
          <a:xfrm>
            <a:off x="2413082" y="4868863"/>
            <a:ext cx="4391818" cy="1247678"/>
            <a:chOff x="1795" y="3157"/>
            <a:chExt cx="2585" cy="590"/>
          </a:xfrm>
        </p:grpSpPr>
        <p:sp>
          <p:nvSpPr>
            <p:cNvPr id="287761" name="AutoShape 17"/>
            <p:cNvSpPr>
              <a:spLocks noChangeArrowheads="1"/>
            </p:cNvSpPr>
            <p:nvPr/>
          </p:nvSpPr>
          <p:spPr bwMode="auto">
            <a:xfrm>
              <a:off x="1795" y="3157"/>
              <a:ext cx="2585" cy="590"/>
            </a:xfrm>
            <a:prstGeom prst="wedgeRoundRectCallout">
              <a:avLst>
                <a:gd name="adj1" fmla="val -37602"/>
                <a:gd name="adj2" fmla="val -70847"/>
                <a:gd name="adj3" fmla="val 16667"/>
              </a:avLst>
            </a:prstGeom>
            <a:solidFill>
              <a:schemeClr val="folHlink"/>
            </a:solidFill>
            <a:ln w="9525">
              <a:solidFill>
                <a:schemeClr val="tx1"/>
              </a:solidFill>
              <a:miter lim="800000"/>
              <a:headEnd/>
              <a:tailEnd/>
            </a:ln>
            <a:effectLst/>
          </p:spPr>
          <p:txBody>
            <a:bodyPr/>
            <a:lstStyle/>
            <a:p>
              <a:pPr algn="ctr"/>
              <a:endParaRPr lang="es-ES" dirty="0"/>
            </a:p>
          </p:txBody>
        </p:sp>
        <p:sp>
          <p:nvSpPr>
            <p:cNvPr id="287762" name="Rectangle 18"/>
            <p:cNvSpPr>
              <a:spLocks noChangeArrowheads="1"/>
            </p:cNvSpPr>
            <p:nvPr/>
          </p:nvSpPr>
          <p:spPr bwMode="auto">
            <a:xfrm>
              <a:off x="1950" y="3271"/>
              <a:ext cx="2359" cy="335"/>
            </a:xfrm>
            <a:prstGeom prst="rect">
              <a:avLst/>
            </a:prstGeom>
            <a:noFill/>
            <a:ln w="9525">
              <a:noFill/>
              <a:miter lim="800000"/>
              <a:headEnd/>
              <a:tailEnd/>
            </a:ln>
            <a:effectLst/>
          </p:spPr>
          <p:txBody>
            <a:bodyPr wrap="square">
              <a:spAutoFit/>
            </a:bodyPr>
            <a:lstStyle/>
            <a:p>
              <a:r>
                <a:rPr lang="es-ES" sz="2000" b="1" i="1" dirty="0"/>
                <a:t>Pero, ¿quién es</a:t>
              </a:r>
              <a:r>
                <a:rPr lang="es-ES" sz="2000" b="1" dirty="0"/>
                <a:t> </a:t>
              </a:r>
              <a:r>
                <a:rPr lang="es-ES" sz="2000" b="1" i="1" dirty="0"/>
                <a:t>el titular de toda esta PI?</a:t>
              </a:r>
            </a:p>
          </p:txBody>
        </p:sp>
      </p:grpSp>
      <p:sp>
        <p:nvSpPr>
          <p:cNvPr id="287763" name="Rectangle 19"/>
          <p:cNvSpPr>
            <a:spLocks noChangeArrowheads="1"/>
          </p:cNvSpPr>
          <p:nvPr/>
        </p:nvSpPr>
        <p:spPr bwMode="auto">
          <a:xfrm>
            <a:off x="3779838" y="1916113"/>
            <a:ext cx="2952750" cy="1008062"/>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Char char="§"/>
            </a:pPr>
            <a:r>
              <a:rPr lang="es-ES" sz="2000" dirty="0"/>
              <a:t>Patente</a:t>
            </a:r>
          </a:p>
          <a:p>
            <a:pPr marL="269875" indent="-269875" eaLnBrk="0" hangingPunct="0">
              <a:spcBef>
                <a:spcPts val="600"/>
              </a:spcBef>
              <a:buFont typeface="Wingdings" pitchFamily="2" charset="2"/>
              <a:buChar char="§"/>
            </a:pPr>
            <a:r>
              <a:rPr lang="es-ES" sz="2000" dirty="0"/>
              <a:t>Modelo de utilidad</a:t>
            </a:r>
          </a:p>
          <a:p>
            <a:pPr marL="269875" indent="-269875" eaLnBrk="0" hangingPunct="0">
              <a:spcBef>
                <a:spcPts val="600"/>
              </a:spcBef>
              <a:buFont typeface="Wingdings" pitchFamily="2" charset="2"/>
              <a:buNone/>
            </a:pPr>
            <a:endParaRPr lang="es-ES" sz="2000" dirty="0"/>
          </a:p>
        </p:txBody>
      </p:sp>
      <p:sp>
        <p:nvSpPr>
          <p:cNvPr id="287764" name="Rectangle 20"/>
          <p:cNvSpPr>
            <a:spLocks noChangeArrowheads="1"/>
          </p:cNvSpPr>
          <p:nvPr/>
        </p:nvSpPr>
        <p:spPr bwMode="auto">
          <a:xfrm>
            <a:off x="828675" y="3933825"/>
            <a:ext cx="6047581" cy="935038"/>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Char char="§"/>
            </a:pPr>
            <a:r>
              <a:rPr lang="es-ES" sz="2000" dirty="0"/>
              <a:t>Dibujos y modelos: registrados y no registrados</a:t>
            </a:r>
          </a:p>
          <a:p>
            <a:pPr marL="269875" indent="-269875" eaLnBrk="0" hangingPunct="0">
              <a:spcBef>
                <a:spcPts val="600"/>
              </a:spcBef>
              <a:buFont typeface="Wingdings" pitchFamily="2" charset="2"/>
              <a:buChar char="§"/>
            </a:pPr>
            <a:r>
              <a:rPr lang="es-ES" sz="2000" dirty="0"/>
              <a:t>Marca</a:t>
            </a:r>
            <a:endParaRPr lang="es-ES" sz="2000" i="1" dirty="0"/>
          </a:p>
        </p:txBody>
      </p:sp>
      <p:sp>
        <p:nvSpPr>
          <p:cNvPr id="287765" name="Rectangle 21"/>
          <p:cNvSpPr>
            <a:spLocks noChangeArrowheads="1"/>
          </p:cNvSpPr>
          <p:nvPr/>
        </p:nvSpPr>
        <p:spPr bwMode="auto">
          <a:xfrm>
            <a:off x="3779838" y="1484313"/>
            <a:ext cx="3312442" cy="504825"/>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None/>
            </a:pPr>
            <a:r>
              <a:rPr lang="es-ES" sz="2400" b="1" dirty="0"/>
              <a:t>Sistema de bombeo</a:t>
            </a:r>
          </a:p>
        </p:txBody>
      </p:sp>
      <p:sp>
        <p:nvSpPr>
          <p:cNvPr id="287766" name="Rectangle 22"/>
          <p:cNvSpPr>
            <a:spLocks noChangeArrowheads="1"/>
          </p:cNvSpPr>
          <p:nvPr/>
        </p:nvSpPr>
        <p:spPr bwMode="auto">
          <a:xfrm>
            <a:off x="757238" y="1484313"/>
            <a:ext cx="2952750" cy="504825"/>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None/>
            </a:pPr>
            <a:r>
              <a:rPr lang="es-ES" sz="2400" b="1" dirty="0"/>
              <a:t>Boquilla </a:t>
            </a:r>
          </a:p>
        </p:txBody>
      </p:sp>
      <p:sp>
        <p:nvSpPr>
          <p:cNvPr id="287767" name="Rectangle 23"/>
          <p:cNvSpPr>
            <a:spLocks noChangeArrowheads="1"/>
          </p:cNvSpPr>
          <p:nvPr/>
        </p:nvSpPr>
        <p:spPr bwMode="auto">
          <a:xfrm>
            <a:off x="828674" y="3430588"/>
            <a:ext cx="3779837" cy="504825"/>
          </a:xfrm>
          <a:prstGeom prst="rect">
            <a:avLst/>
          </a:prstGeom>
          <a:noFill/>
          <a:ln w="9525">
            <a:noFill/>
            <a:miter lim="800000"/>
            <a:headEnd/>
            <a:tailEnd/>
          </a:ln>
          <a:effectLst/>
        </p:spPr>
        <p:txBody>
          <a:bodyPr/>
          <a:lstStyle/>
          <a:p>
            <a:pPr marL="269875" indent="-269875" eaLnBrk="0" hangingPunct="0">
              <a:spcBef>
                <a:spcPts val="600"/>
              </a:spcBef>
              <a:buFont typeface="Wingdings" pitchFamily="2" charset="2"/>
              <a:buNone/>
            </a:pPr>
            <a:r>
              <a:rPr lang="es-ES" sz="2400" b="1" dirty="0"/>
              <a:t>Envase del pulverizador</a:t>
            </a:r>
          </a:p>
        </p:txBody>
      </p:sp>
      <p:sp>
        <p:nvSpPr>
          <p:cNvPr id="287768" name="Footer Placeholder 3"/>
          <p:cNvSpPr txBox="1">
            <a:spLocks noGrp="1"/>
          </p:cNvSpPr>
          <p:nvPr/>
        </p:nvSpPr>
        <p:spPr bwMode="auto">
          <a:xfrm>
            <a:off x="611187" y="6553200"/>
            <a:ext cx="7387431"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7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p:bldP spid="287763" grpId="0"/>
      <p:bldP spid="28776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Marcas, derechos de autor y nombres de dominio</a:t>
            </a:r>
          </a:p>
        </p:txBody>
      </p:sp>
      <p:sp>
        <p:nvSpPr>
          <p:cNvPr id="289795"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49</a:t>
            </a:r>
          </a:p>
        </p:txBody>
      </p:sp>
      <p:sp>
        <p:nvSpPr>
          <p:cNvPr id="289796" name="Rectangle 4"/>
          <p:cNvSpPr>
            <a:spLocks noChangeArrowheads="1"/>
          </p:cNvSpPr>
          <p:nvPr/>
        </p:nvSpPr>
        <p:spPr bwMode="auto">
          <a:xfrm>
            <a:off x="684213" y="1412875"/>
            <a:ext cx="7272337" cy="3095625"/>
          </a:xfrm>
          <a:prstGeom prst="rect">
            <a:avLst/>
          </a:prstGeom>
          <a:noFill/>
          <a:ln w="9525">
            <a:noFill/>
            <a:miter lim="800000"/>
            <a:headEnd/>
            <a:tailEnd/>
          </a:ln>
          <a:effectLst/>
        </p:spPr>
        <p:txBody>
          <a:bodyPr/>
          <a:lstStyle/>
          <a:p>
            <a:pPr marL="269875" indent="-269875" eaLnBrk="0" hangingPunct="0">
              <a:lnSpc>
                <a:spcPct val="150000"/>
              </a:lnSpc>
              <a:spcBef>
                <a:spcPts val="1200"/>
              </a:spcBef>
              <a:buFont typeface="Wingdings" pitchFamily="2" charset="2"/>
              <a:buChar char="§"/>
            </a:pPr>
            <a:r>
              <a:rPr lang="es-ES" sz="2000" b="1" dirty="0"/>
              <a:t>Marca:</a:t>
            </a:r>
            <a:r>
              <a:rPr lang="es-ES" sz="2000" dirty="0"/>
              <a:t> NEBU-ALLERG </a:t>
            </a:r>
          </a:p>
          <a:p>
            <a:pPr marL="269875" indent="-269875" eaLnBrk="0" hangingPunct="0">
              <a:lnSpc>
                <a:spcPct val="150000"/>
              </a:lnSpc>
              <a:spcBef>
                <a:spcPts val="1200"/>
              </a:spcBef>
              <a:buFont typeface="Wingdings" pitchFamily="2" charset="2"/>
              <a:buChar char="§"/>
            </a:pPr>
            <a:r>
              <a:rPr lang="es-ES" sz="2000" b="1" dirty="0"/>
              <a:t>Logotipo:</a:t>
            </a:r>
            <a:r>
              <a:rPr lang="es-ES" sz="2400" dirty="0"/>
              <a:t> </a:t>
            </a:r>
            <a:endParaRPr lang="es-ES" sz="2800" b="1" dirty="0">
              <a:solidFill>
                <a:schemeClr val="hlink"/>
              </a:solidFill>
            </a:endParaRPr>
          </a:p>
          <a:p>
            <a:pPr marL="269875" indent="-269875" eaLnBrk="0" hangingPunct="0">
              <a:lnSpc>
                <a:spcPct val="150000"/>
              </a:lnSpc>
              <a:spcBef>
                <a:spcPts val="1200"/>
              </a:spcBef>
              <a:buFont typeface="Wingdings" pitchFamily="2" charset="2"/>
              <a:buChar char="§"/>
            </a:pPr>
            <a:r>
              <a:rPr lang="es-ES" sz="2000" b="1" dirty="0"/>
              <a:t>Eslogan:</a:t>
            </a:r>
            <a:r>
              <a:rPr lang="es-ES" sz="2000" dirty="0"/>
              <a:t> «</a:t>
            </a:r>
            <a:r>
              <a:rPr lang="es-ES" sz="2000" dirty="0" err="1"/>
              <a:t>Press</a:t>
            </a:r>
            <a:r>
              <a:rPr lang="es-ES" sz="2000" dirty="0"/>
              <a:t> </a:t>
            </a:r>
            <a:r>
              <a:rPr lang="es-ES" sz="2000" dirty="0" err="1"/>
              <a:t>green</a:t>
            </a:r>
            <a:r>
              <a:rPr lang="es-ES" sz="2000" dirty="0"/>
              <a:t> </a:t>
            </a:r>
            <a:r>
              <a:rPr lang="es-ES" sz="2000" dirty="0" err="1"/>
              <a:t>for</a:t>
            </a:r>
            <a:r>
              <a:rPr lang="es-ES" sz="2000" dirty="0"/>
              <a:t> </a:t>
            </a:r>
            <a:r>
              <a:rPr lang="es-ES" sz="2000" dirty="0" err="1"/>
              <a:t>go</a:t>
            </a:r>
            <a:r>
              <a:rPr lang="es-ES" sz="2000" dirty="0"/>
              <a:t>!»  </a:t>
            </a:r>
            <a:endParaRPr lang="es-ES" sz="2800" b="1" dirty="0">
              <a:solidFill>
                <a:schemeClr val="hlink"/>
              </a:solidFill>
            </a:endParaRPr>
          </a:p>
          <a:p>
            <a:pPr marL="269875" indent="-269875" eaLnBrk="0" hangingPunct="0">
              <a:lnSpc>
                <a:spcPct val="150000"/>
              </a:lnSpc>
              <a:spcBef>
                <a:spcPts val="1200"/>
              </a:spcBef>
              <a:buFont typeface="Wingdings" pitchFamily="2" charset="2"/>
              <a:buChar char="§"/>
            </a:pPr>
            <a:r>
              <a:rPr lang="es-ES" sz="2000" b="1" dirty="0"/>
              <a:t>Material de publicidad:</a:t>
            </a:r>
            <a:endParaRPr lang="es-ES" sz="2000" i="1" dirty="0">
              <a:solidFill>
                <a:srgbClr val="CC3300"/>
              </a:solidFill>
            </a:endParaRPr>
          </a:p>
        </p:txBody>
      </p:sp>
      <p:sp>
        <p:nvSpPr>
          <p:cNvPr id="289797" name="Oval 5"/>
          <p:cNvSpPr>
            <a:spLocks noChangeArrowheads="1"/>
          </p:cNvSpPr>
          <p:nvPr/>
        </p:nvSpPr>
        <p:spPr bwMode="auto">
          <a:xfrm rot="1547336">
            <a:off x="7164388" y="1628775"/>
            <a:ext cx="1327150" cy="1152525"/>
          </a:xfrm>
          <a:prstGeom prst="ellipse">
            <a:avLst/>
          </a:prstGeom>
          <a:solidFill>
            <a:srgbClr val="00FF00"/>
          </a:solidFill>
          <a:ln w="38100" algn="ctr">
            <a:solidFill>
              <a:schemeClr val="tx1"/>
            </a:solidFill>
            <a:round/>
            <a:headEnd/>
            <a:tailEnd/>
          </a:ln>
          <a:effectLst/>
        </p:spPr>
        <p:txBody>
          <a:bodyPr wrap="none" anchor="ctr"/>
          <a:lstStyle/>
          <a:p>
            <a:pPr marL="342900" indent="-342900" algn="ctr">
              <a:spcBef>
                <a:spcPct val="20000"/>
              </a:spcBef>
            </a:pPr>
            <a:r>
              <a:rPr lang="es-ES" b="1" dirty="0">
                <a:solidFill>
                  <a:schemeClr val="bg1"/>
                </a:solidFill>
              </a:rPr>
              <a:t>NEBU-</a:t>
            </a:r>
          </a:p>
          <a:p>
            <a:pPr marL="342900" indent="-342900" algn="ctr">
              <a:spcBef>
                <a:spcPct val="20000"/>
              </a:spcBef>
            </a:pPr>
            <a:r>
              <a:rPr lang="es-ES" b="1" dirty="0">
                <a:solidFill>
                  <a:schemeClr val="bg1"/>
                </a:solidFill>
              </a:rPr>
              <a:t>ALLERG</a:t>
            </a:r>
          </a:p>
        </p:txBody>
      </p:sp>
      <p:grpSp>
        <p:nvGrpSpPr>
          <p:cNvPr id="289798" name="Group 6"/>
          <p:cNvGrpSpPr>
            <a:grpSpLocks/>
          </p:cNvGrpSpPr>
          <p:nvPr/>
        </p:nvGrpSpPr>
        <p:grpSpPr bwMode="auto">
          <a:xfrm>
            <a:off x="4716463" y="4224205"/>
            <a:ext cx="3887787" cy="1365037"/>
            <a:chOff x="3288" y="2686"/>
            <a:chExt cx="2268" cy="699"/>
          </a:xfrm>
        </p:grpSpPr>
        <p:sp>
          <p:nvSpPr>
            <p:cNvPr id="289799" name="AutoShape 7"/>
            <p:cNvSpPr>
              <a:spLocks noChangeArrowheads="1"/>
            </p:cNvSpPr>
            <p:nvPr/>
          </p:nvSpPr>
          <p:spPr bwMode="auto">
            <a:xfrm>
              <a:off x="3288" y="2795"/>
              <a:ext cx="2268" cy="590"/>
            </a:xfrm>
            <a:prstGeom prst="wedgeRoundRectCallout">
              <a:avLst>
                <a:gd name="adj1" fmla="val -41713"/>
                <a:gd name="adj2" fmla="val -80676"/>
                <a:gd name="adj3" fmla="val 16667"/>
              </a:avLst>
            </a:prstGeom>
            <a:solidFill>
              <a:schemeClr val="folHlink"/>
            </a:solidFill>
            <a:ln w="9525">
              <a:solidFill>
                <a:schemeClr val="tx1"/>
              </a:solidFill>
              <a:miter lim="800000"/>
              <a:headEnd/>
              <a:tailEnd/>
            </a:ln>
            <a:effectLst/>
          </p:spPr>
          <p:txBody>
            <a:bodyPr/>
            <a:lstStyle/>
            <a:p>
              <a:pPr algn="ctr"/>
              <a:endParaRPr lang="es-ES" dirty="0"/>
            </a:p>
          </p:txBody>
        </p:sp>
        <p:sp>
          <p:nvSpPr>
            <p:cNvPr id="289800" name="Rectangle 8"/>
            <p:cNvSpPr>
              <a:spLocks noChangeArrowheads="1"/>
            </p:cNvSpPr>
            <p:nvPr/>
          </p:nvSpPr>
          <p:spPr bwMode="auto">
            <a:xfrm>
              <a:off x="3424" y="2686"/>
              <a:ext cx="2069" cy="615"/>
            </a:xfrm>
            <a:prstGeom prst="rect">
              <a:avLst/>
            </a:prstGeom>
            <a:noFill/>
            <a:ln w="9525">
              <a:noFill/>
              <a:miter lim="800000"/>
              <a:headEnd/>
              <a:tailEnd/>
            </a:ln>
            <a:effectLst/>
          </p:spPr>
          <p:txBody>
            <a:bodyPr wrap="square">
              <a:spAutoFit/>
            </a:bodyPr>
            <a:lstStyle/>
            <a:p>
              <a:endParaRPr lang="es-ES" sz="2400" b="1" i="1" dirty="0"/>
            </a:p>
            <a:p>
              <a:r>
                <a:rPr lang="es-ES" sz="2400" b="1" i="1" dirty="0"/>
                <a:t>¿Quién es el titular de toda esta PI?</a:t>
              </a:r>
            </a:p>
          </p:txBody>
        </p:sp>
      </p:grpSp>
      <p:sp>
        <p:nvSpPr>
          <p:cNvPr id="289801" name="Rectangle 9"/>
          <p:cNvSpPr>
            <a:spLocks noChangeArrowheads="1"/>
          </p:cNvSpPr>
          <p:nvPr/>
        </p:nvSpPr>
        <p:spPr bwMode="auto">
          <a:xfrm>
            <a:off x="684213" y="4508500"/>
            <a:ext cx="7272337" cy="1800225"/>
          </a:xfrm>
          <a:prstGeom prst="rect">
            <a:avLst/>
          </a:prstGeom>
          <a:noFill/>
          <a:ln w="9525">
            <a:noFill/>
            <a:miter lim="800000"/>
            <a:headEnd/>
            <a:tailEnd/>
          </a:ln>
          <a:effectLst/>
        </p:spPr>
        <p:txBody>
          <a:bodyPr/>
          <a:lstStyle/>
          <a:p>
            <a:pPr marL="269875" indent="-269875" eaLnBrk="0" hangingPunct="0">
              <a:lnSpc>
                <a:spcPct val="120000"/>
              </a:lnSpc>
              <a:spcBef>
                <a:spcPts val="1200"/>
              </a:spcBef>
              <a:buFont typeface="Wingdings" pitchFamily="2" charset="2"/>
              <a:buChar char="§"/>
            </a:pPr>
            <a:r>
              <a:rPr lang="es-ES" sz="2000" b="1" dirty="0"/>
              <a:t>Nombres de dominio</a:t>
            </a:r>
            <a:br>
              <a:rPr lang="es-ES" sz="2000" dirty="0"/>
            </a:br>
            <a:r>
              <a:rPr lang="es-ES" sz="2000" dirty="0"/>
              <a:t>- www.nebu-allerg.com </a:t>
            </a:r>
            <a:br>
              <a:rPr lang="es-ES" sz="2000" dirty="0"/>
            </a:br>
            <a:r>
              <a:rPr lang="es-ES" sz="2000" dirty="0"/>
              <a:t>- www.thegreenbutton.com</a:t>
            </a:r>
          </a:p>
          <a:p>
            <a:pPr marL="269875" indent="-269875" eaLnBrk="0" hangingPunct="0">
              <a:lnSpc>
                <a:spcPct val="120000"/>
              </a:lnSpc>
              <a:spcBef>
                <a:spcPts val="1200"/>
              </a:spcBef>
              <a:buFont typeface="Wingdings" pitchFamily="2" charset="2"/>
              <a:buChar char="§"/>
            </a:pPr>
            <a:endParaRPr lang="es-ES" sz="2000" dirty="0"/>
          </a:p>
          <a:p>
            <a:pPr marL="269875" indent="-269875" eaLnBrk="0" hangingPunct="0">
              <a:lnSpc>
                <a:spcPct val="120000"/>
              </a:lnSpc>
              <a:spcBef>
                <a:spcPts val="1200"/>
              </a:spcBef>
              <a:buFont typeface="Wingdings" pitchFamily="2" charset="2"/>
              <a:buNone/>
            </a:pPr>
            <a:endParaRPr lang="es-ES" sz="2000" i="1" dirty="0">
              <a:solidFill>
                <a:srgbClr val="CC3300"/>
              </a:solidFill>
            </a:endParaRPr>
          </a:p>
        </p:txBody>
      </p:sp>
      <p:sp>
        <p:nvSpPr>
          <p:cNvPr id="289802" name="Rectangle 10"/>
          <p:cNvSpPr>
            <a:spLocks noChangeArrowheads="1"/>
          </p:cNvSpPr>
          <p:nvPr/>
        </p:nvSpPr>
        <p:spPr bwMode="auto">
          <a:xfrm>
            <a:off x="4509467" y="1387648"/>
            <a:ext cx="1508746" cy="523220"/>
          </a:xfrm>
          <a:prstGeom prst="rect">
            <a:avLst/>
          </a:prstGeom>
          <a:noFill/>
          <a:ln w="9525">
            <a:noFill/>
            <a:miter lim="800000"/>
            <a:headEnd/>
            <a:tailEnd/>
          </a:ln>
          <a:effectLst/>
        </p:spPr>
        <p:txBody>
          <a:bodyPr wrap="none">
            <a:spAutoFit/>
          </a:bodyPr>
          <a:lstStyle/>
          <a:p>
            <a:r>
              <a:rPr lang="es-ES" sz="2800" b="1" dirty="0">
                <a:solidFill>
                  <a:schemeClr val="hlink"/>
                </a:solidFill>
              </a:rPr>
              <a:t>marca®</a:t>
            </a:r>
          </a:p>
        </p:txBody>
      </p:sp>
      <p:sp>
        <p:nvSpPr>
          <p:cNvPr id="289803" name="Rectangle 11"/>
          <p:cNvSpPr>
            <a:spLocks noChangeArrowheads="1"/>
          </p:cNvSpPr>
          <p:nvPr/>
        </p:nvSpPr>
        <p:spPr bwMode="auto">
          <a:xfrm>
            <a:off x="2268538" y="2117725"/>
            <a:ext cx="1508746" cy="523220"/>
          </a:xfrm>
          <a:prstGeom prst="rect">
            <a:avLst/>
          </a:prstGeom>
          <a:noFill/>
          <a:ln w="9525">
            <a:noFill/>
            <a:miter lim="800000"/>
            <a:headEnd/>
            <a:tailEnd/>
          </a:ln>
          <a:effectLst/>
        </p:spPr>
        <p:txBody>
          <a:bodyPr wrap="none">
            <a:spAutoFit/>
          </a:bodyPr>
          <a:lstStyle/>
          <a:p>
            <a:r>
              <a:rPr lang="es-ES" sz="2800" b="1" dirty="0">
                <a:solidFill>
                  <a:schemeClr val="hlink"/>
                </a:solidFill>
              </a:rPr>
              <a:t>marca®</a:t>
            </a:r>
          </a:p>
        </p:txBody>
      </p:sp>
      <p:sp>
        <p:nvSpPr>
          <p:cNvPr id="289804" name="Rectangle 12"/>
          <p:cNvSpPr>
            <a:spLocks noChangeArrowheads="1"/>
          </p:cNvSpPr>
          <p:nvPr/>
        </p:nvSpPr>
        <p:spPr bwMode="auto">
          <a:xfrm>
            <a:off x="4716463" y="2765425"/>
            <a:ext cx="1508746" cy="523220"/>
          </a:xfrm>
          <a:prstGeom prst="rect">
            <a:avLst/>
          </a:prstGeom>
          <a:noFill/>
          <a:ln w="9525">
            <a:noFill/>
            <a:miter lim="800000"/>
            <a:headEnd/>
            <a:tailEnd/>
          </a:ln>
          <a:effectLst/>
        </p:spPr>
        <p:txBody>
          <a:bodyPr wrap="none">
            <a:spAutoFit/>
          </a:bodyPr>
          <a:lstStyle/>
          <a:p>
            <a:r>
              <a:rPr lang="es-ES" sz="2800" b="1" dirty="0">
                <a:solidFill>
                  <a:schemeClr val="hlink"/>
                </a:solidFill>
              </a:rPr>
              <a:t>marca®</a:t>
            </a:r>
          </a:p>
        </p:txBody>
      </p:sp>
      <p:sp>
        <p:nvSpPr>
          <p:cNvPr id="289805" name="Rectangle 13"/>
          <p:cNvSpPr>
            <a:spLocks noChangeArrowheads="1"/>
          </p:cNvSpPr>
          <p:nvPr/>
        </p:nvSpPr>
        <p:spPr bwMode="auto">
          <a:xfrm>
            <a:off x="3851275" y="3357563"/>
            <a:ext cx="3666388" cy="523220"/>
          </a:xfrm>
          <a:prstGeom prst="rect">
            <a:avLst/>
          </a:prstGeom>
          <a:noFill/>
          <a:ln w="9525">
            <a:noFill/>
            <a:miter lim="800000"/>
            <a:headEnd/>
            <a:tailEnd/>
          </a:ln>
          <a:effectLst/>
        </p:spPr>
        <p:txBody>
          <a:bodyPr wrap="none">
            <a:spAutoFit/>
          </a:bodyPr>
          <a:lstStyle/>
          <a:p>
            <a:r>
              <a:rPr lang="es-ES" sz="2800" b="1" dirty="0">
                <a:solidFill>
                  <a:schemeClr val="hlink"/>
                </a:solidFill>
              </a:rPr>
              <a:t>derechos de autor ©</a:t>
            </a:r>
          </a:p>
        </p:txBody>
      </p:sp>
      <p:sp>
        <p:nvSpPr>
          <p:cNvPr id="289806" name="Footer Placeholder 3"/>
          <p:cNvSpPr txBox="1">
            <a:spLocks noGrp="1"/>
          </p:cNvSpPr>
          <p:nvPr/>
        </p:nvSpPr>
        <p:spPr bwMode="auto">
          <a:xfrm>
            <a:off x="611188" y="6553200"/>
            <a:ext cx="6470650"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98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98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8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02" grpId="0"/>
      <p:bldP spid="289803" grpId="0"/>
      <p:bldP spid="289804" grpId="0"/>
      <p:bldP spid="2898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feld 8"/>
          <p:cNvSpPr txBox="1">
            <a:spLocks noChangeArrowheads="1"/>
          </p:cNvSpPr>
          <p:nvPr/>
        </p:nvSpPr>
        <p:spPr bwMode="auto">
          <a:xfrm>
            <a:off x="467544" y="3213100"/>
            <a:ext cx="2284412" cy="2585323"/>
          </a:xfrm>
          <a:prstGeom prst="rect">
            <a:avLst/>
          </a:prstGeom>
          <a:noFill/>
          <a:ln w="9525">
            <a:noFill/>
            <a:miter lim="800000"/>
            <a:headEnd/>
            <a:tailEnd/>
          </a:ln>
        </p:spPr>
        <p:txBody>
          <a:bodyPr>
            <a:spAutoFit/>
          </a:bodyPr>
          <a:lstStyle/>
          <a:p>
            <a:pPr marL="182563" indent="-182563"/>
            <a:r>
              <a:rPr lang="es-ES" b="1" dirty="0">
                <a:solidFill>
                  <a:schemeClr val="accent1"/>
                </a:solidFill>
              </a:rPr>
              <a:t>Derechos de autor</a:t>
            </a:r>
            <a:endParaRPr lang="es-ES" dirty="0"/>
          </a:p>
          <a:p>
            <a:pPr marL="182563" indent="-182563"/>
            <a:r>
              <a:rPr lang="es-ES" dirty="0"/>
              <a:t>•  Programas informáticos</a:t>
            </a:r>
          </a:p>
          <a:p>
            <a:pPr marL="182563" indent="-182563"/>
            <a:r>
              <a:rPr lang="es-ES" dirty="0"/>
              <a:t>•	Manuales de usuario</a:t>
            </a:r>
          </a:p>
          <a:p>
            <a:pPr marL="182563" indent="-182563"/>
            <a:r>
              <a:rPr lang="es-ES" dirty="0"/>
              <a:t>•	Tonos de llamada</a:t>
            </a:r>
          </a:p>
          <a:p>
            <a:pPr marL="182563" indent="-182563"/>
            <a:r>
              <a:rPr lang="es-ES" dirty="0"/>
              <a:t>•	Tono de inicio</a:t>
            </a:r>
          </a:p>
          <a:p>
            <a:pPr marL="182563" indent="-182563"/>
            <a:r>
              <a:rPr lang="es-ES" dirty="0"/>
              <a:t>•	Imágenes</a:t>
            </a:r>
          </a:p>
          <a:p>
            <a:pPr marL="182563" indent="-182563">
              <a:buFontTx/>
              <a:buChar char="•"/>
            </a:pPr>
            <a:endParaRPr lang="es-ES" dirty="0"/>
          </a:p>
        </p:txBody>
      </p:sp>
      <p:sp>
        <p:nvSpPr>
          <p:cNvPr id="185348" name="Titel 1"/>
          <p:cNvSpPr>
            <a:spLocks noGrp="1"/>
          </p:cNvSpPr>
          <p:nvPr>
            <p:ph type="title" idx="4294967295"/>
          </p:nvPr>
        </p:nvSpPr>
        <p:spPr/>
        <p:txBody>
          <a:bodyPr lIns="91440" tIns="45720" rIns="91440" bIns="45720" anchor="ctr"/>
          <a:lstStyle/>
          <a:p>
            <a:pPr eaLnBrk="1" hangingPunct="1"/>
            <a:r>
              <a:rPr lang="es-ES" dirty="0">
                <a:latin typeface="Arial" charset="0"/>
              </a:rPr>
              <a:t>Un producto - muchos derechos de PI</a:t>
            </a:r>
          </a:p>
        </p:txBody>
      </p:sp>
      <p:sp>
        <p:nvSpPr>
          <p:cNvPr id="185349" name="Textfeld 13"/>
          <p:cNvSpPr txBox="1">
            <a:spLocks noChangeArrowheads="1"/>
          </p:cNvSpPr>
          <p:nvPr/>
        </p:nvSpPr>
        <p:spPr bwMode="auto">
          <a:xfrm>
            <a:off x="5148263" y="3213100"/>
            <a:ext cx="4075475" cy="1477328"/>
          </a:xfrm>
          <a:prstGeom prst="rect">
            <a:avLst/>
          </a:prstGeom>
          <a:noFill/>
          <a:ln w="9525" algn="ctr">
            <a:noFill/>
            <a:miter lim="800000"/>
            <a:headEnd/>
            <a:tailEnd/>
          </a:ln>
          <a:effectLst/>
        </p:spPr>
        <p:txBody>
          <a:bodyPr wrap="none">
            <a:spAutoFit/>
          </a:bodyPr>
          <a:lstStyle/>
          <a:p>
            <a:pPr marL="182563" indent="-182563"/>
            <a:r>
              <a:rPr lang="es-ES" b="1" dirty="0">
                <a:solidFill>
                  <a:schemeClr val="accent1"/>
                </a:solidFill>
              </a:rPr>
              <a:t>Dibujos y modelos</a:t>
            </a:r>
          </a:p>
          <a:p>
            <a:pPr marL="182563" indent="-182563"/>
            <a:r>
              <a:rPr lang="es-ES" dirty="0"/>
              <a:t>•	Forma genérica del teléfono</a:t>
            </a:r>
          </a:p>
          <a:p>
            <a:pPr marL="182563" indent="-182563"/>
            <a:r>
              <a:rPr lang="es-ES" dirty="0"/>
              <a:t>•	Disposición y forma de los botones</a:t>
            </a:r>
          </a:p>
          <a:p>
            <a:pPr marL="182563" indent="-182563"/>
            <a:r>
              <a:rPr lang="es-ES" dirty="0"/>
              <a:t>•	Posición y forma de la pantalla</a:t>
            </a:r>
          </a:p>
          <a:p>
            <a:endParaRPr lang="es-ES" dirty="0"/>
          </a:p>
        </p:txBody>
      </p:sp>
      <p:sp>
        <p:nvSpPr>
          <p:cNvPr id="185351"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D80E9966-A40C-4B6C-A679-D4A0ACAB13B4}" type="slidenum">
              <a:rPr lang="es-ES" sz="1200" smtClean="0"/>
              <a:pPr algn="r"/>
              <a:t>5</a:t>
            </a:fld>
            <a:endParaRPr lang="es-ES" sz="1200" dirty="0"/>
          </a:p>
        </p:txBody>
      </p:sp>
      <p:sp>
        <p:nvSpPr>
          <p:cNvPr id="185353" name="Textfeld 13"/>
          <p:cNvSpPr txBox="1">
            <a:spLocks noChangeArrowheads="1"/>
          </p:cNvSpPr>
          <p:nvPr/>
        </p:nvSpPr>
        <p:spPr bwMode="auto">
          <a:xfrm>
            <a:off x="5183188" y="4797425"/>
            <a:ext cx="3709292" cy="1200329"/>
          </a:xfrm>
          <a:prstGeom prst="rect">
            <a:avLst/>
          </a:prstGeom>
          <a:noFill/>
          <a:ln w="9525" algn="ctr">
            <a:noFill/>
            <a:miter lim="800000"/>
            <a:headEnd/>
            <a:tailEnd/>
          </a:ln>
          <a:effectLst/>
        </p:spPr>
        <p:txBody>
          <a:bodyPr wrap="square">
            <a:spAutoFit/>
          </a:bodyPr>
          <a:lstStyle/>
          <a:p>
            <a:pPr marL="182563" indent="-182563"/>
            <a:r>
              <a:rPr lang="es-ES" b="1" dirty="0">
                <a:solidFill>
                  <a:schemeClr val="accent1"/>
                </a:solidFill>
              </a:rPr>
              <a:t>Secretos comerciales </a:t>
            </a:r>
          </a:p>
          <a:p>
            <a:pPr marL="182563" indent="-182563"/>
            <a:r>
              <a:rPr lang="es-ES" dirty="0"/>
              <a:t>•	Algunos conocimientos técnicos se mantienen de forma interna y no se publican</a:t>
            </a:r>
          </a:p>
        </p:txBody>
      </p:sp>
      <p:sp>
        <p:nvSpPr>
          <p:cNvPr id="185354" name="Textfeld 8"/>
          <p:cNvSpPr txBox="1">
            <a:spLocks noChangeArrowheads="1"/>
          </p:cNvSpPr>
          <p:nvPr/>
        </p:nvSpPr>
        <p:spPr bwMode="auto">
          <a:xfrm>
            <a:off x="467544" y="1700213"/>
            <a:ext cx="1997983" cy="1477328"/>
          </a:xfrm>
          <a:prstGeom prst="rect">
            <a:avLst/>
          </a:prstGeom>
          <a:noFill/>
          <a:ln w="9525">
            <a:noFill/>
            <a:miter lim="800000"/>
            <a:headEnd/>
            <a:tailEnd/>
          </a:ln>
        </p:spPr>
        <p:txBody>
          <a:bodyPr wrap="none">
            <a:spAutoFit/>
          </a:bodyPr>
          <a:lstStyle/>
          <a:p>
            <a:pPr marL="182563" indent="-182563"/>
            <a:r>
              <a:rPr lang="es-ES" b="1" dirty="0">
                <a:solidFill>
                  <a:schemeClr val="accent1"/>
                </a:solidFill>
              </a:rPr>
              <a:t>Marcas</a:t>
            </a:r>
          </a:p>
          <a:p>
            <a:pPr marL="182563" indent="-182563"/>
            <a:r>
              <a:rPr lang="es-ES" dirty="0"/>
              <a:t>•	NOKIA</a:t>
            </a:r>
          </a:p>
          <a:p>
            <a:pPr marL="182563" indent="-182563"/>
            <a:r>
              <a:rPr lang="es-ES" dirty="0"/>
              <a:t>•	Producto «208»</a:t>
            </a:r>
          </a:p>
          <a:p>
            <a:pPr marL="182563" indent="-182563"/>
            <a:r>
              <a:rPr lang="es-ES" dirty="0"/>
              <a:t>•	Tono de inicio</a:t>
            </a:r>
          </a:p>
          <a:p>
            <a:endParaRPr lang="es-ES" dirty="0"/>
          </a:p>
        </p:txBody>
      </p:sp>
      <p:sp>
        <p:nvSpPr>
          <p:cNvPr id="185355" name="Textfeld 8"/>
          <p:cNvSpPr txBox="1">
            <a:spLocks noChangeArrowheads="1"/>
          </p:cNvSpPr>
          <p:nvPr/>
        </p:nvSpPr>
        <p:spPr bwMode="auto">
          <a:xfrm>
            <a:off x="5148263" y="1700213"/>
            <a:ext cx="3884612" cy="1754326"/>
          </a:xfrm>
          <a:prstGeom prst="rect">
            <a:avLst/>
          </a:prstGeom>
          <a:noFill/>
          <a:ln w="9525">
            <a:noFill/>
            <a:miter lim="800000"/>
            <a:headEnd/>
            <a:tailEnd/>
          </a:ln>
        </p:spPr>
        <p:txBody>
          <a:bodyPr wrap="square">
            <a:spAutoFit/>
          </a:bodyPr>
          <a:lstStyle/>
          <a:p>
            <a:pPr marL="182563" indent="-182563"/>
            <a:r>
              <a:rPr lang="es-ES" b="1" dirty="0">
                <a:solidFill>
                  <a:schemeClr val="accent1"/>
                </a:solidFill>
              </a:rPr>
              <a:t>Patentes y modelos de utilidad</a:t>
            </a:r>
          </a:p>
          <a:p>
            <a:pPr marL="182563" indent="-182563"/>
            <a:r>
              <a:rPr lang="es-ES" dirty="0"/>
              <a:t>•	Métodos de tratamiento de datos</a:t>
            </a:r>
          </a:p>
          <a:p>
            <a:pPr marL="182563" indent="-182563"/>
            <a:r>
              <a:rPr lang="es-ES" dirty="0"/>
              <a:t>•	Sistema operativo</a:t>
            </a:r>
          </a:p>
          <a:p>
            <a:pPr marL="182563" indent="-182563"/>
            <a:r>
              <a:rPr lang="es-ES" dirty="0"/>
              <a:t>•	Funcionamiento de la interfaz de usuario</a:t>
            </a:r>
          </a:p>
          <a:p>
            <a:endParaRPr lang="es-ES" dirty="0"/>
          </a:p>
        </p:txBody>
      </p:sp>
      <p:sp>
        <p:nvSpPr>
          <p:cNvPr id="185357" name="Footer Placeholder 3"/>
          <p:cNvSpPr txBox="1">
            <a:spLocks noGrp="1"/>
          </p:cNvSpPr>
          <p:nvPr/>
        </p:nvSpPr>
        <p:spPr bwMode="auto">
          <a:xfrm>
            <a:off x="611188" y="6553200"/>
            <a:ext cx="662510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32844"/>
            <a:ext cx="2474913"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3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5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p:bldP spid="185349" grpId="0"/>
      <p:bldP spid="185353" grpId="0"/>
      <p:bldP spid="185354" grpId="0"/>
      <p:bldP spid="18535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700088" y="428625"/>
            <a:ext cx="7691437" cy="638175"/>
          </a:xfrm>
        </p:spPr>
        <p:txBody>
          <a:bodyPr lIns="91440" tIns="45720" rIns="91440" bIns="45720" anchor="ctr"/>
          <a:lstStyle/>
          <a:p>
            <a:pPr eaLnBrk="1" hangingPunct="1"/>
            <a:r>
              <a:rPr lang="es-ES" dirty="0">
                <a:latin typeface="Arial" charset="0"/>
              </a:rPr>
              <a:t>¿Qué ocurre a continuación?</a:t>
            </a:r>
          </a:p>
        </p:txBody>
      </p:sp>
      <p:sp>
        <p:nvSpPr>
          <p:cNvPr id="291843"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r>
              <a:rPr lang="es-ES" sz="1200" dirty="0"/>
              <a:t>50</a:t>
            </a:r>
          </a:p>
        </p:txBody>
      </p:sp>
      <p:sp>
        <p:nvSpPr>
          <p:cNvPr id="291844" name="Rectangle 4"/>
          <p:cNvSpPr>
            <a:spLocks noChangeArrowheads="1"/>
          </p:cNvSpPr>
          <p:nvPr/>
        </p:nvSpPr>
        <p:spPr bwMode="auto">
          <a:xfrm>
            <a:off x="323528" y="1196975"/>
            <a:ext cx="9163050" cy="4611687"/>
          </a:xfrm>
          <a:prstGeom prst="rect">
            <a:avLst/>
          </a:prstGeom>
          <a:noFill/>
          <a:ln w="9525">
            <a:noFill/>
            <a:miter lim="800000"/>
            <a:headEnd/>
            <a:tailEnd/>
          </a:ln>
          <a:effectLst/>
        </p:spPr>
        <p:txBody>
          <a:bodyPr/>
          <a:lstStyle/>
          <a:p>
            <a:pPr marL="269875" indent="-269875" eaLnBrk="0" hangingPunct="0">
              <a:spcBef>
                <a:spcPct val="20000"/>
              </a:spcBef>
              <a:buFont typeface="Wingdings" pitchFamily="2" charset="2"/>
              <a:buChar char="§"/>
            </a:pPr>
            <a:r>
              <a:rPr lang="es-ES" sz="2000" dirty="0"/>
              <a:t>Patentes - búsqueda gratuita en los más </a:t>
            </a:r>
          </a:p>
          <a:p>
            <a:pPr eaLnBrk="0" hangingPunct="0">
              <a:spcBef>
                <a:spcPct val="20000"/>
              </a:spcBef>
            </a:pPr>
            <a:r>
              <a:rPr lang="es-ES" sz="2000" dirty="0"/>
              <a:t>   de 80 millones de documentos de </a:t>
            </a:r>
            <a:r>
              <a:rPr lang="es-ES" sz="2000" dirty="0" err="1"/>
              <a:t>Espacenet</a:t>
            </a:r>
            <a:r>
              <a:rPr lang="es-ES" sz="2000" dirty="0"/>
              <a:t>.</a:t>
            </a:r>
          </a:p>
          <a:p>
            <a:pPr marL="269875" indent="-269875" eaLnBrk="0" hangingPunct="0">
              <a:spcBef>
                <a:spcPct val="20000"/>
              </a:spcBef>
              <a:buFont typeface="Wingdings" pitchFamily="2" charset="2"/>
              <a:buChar char="§"/>
            </a:pPr>
            <a:r>
              <a:rPr lang="es-ES" sz="2000" dirty="0"/>
              <a:t>Marcas y dibujos o modelos - búsqueda gratuita </a:t>
            </a:r>
          </a:p>
          <a:p>
            <a:pPr eaLnBrk="0" hangingPunct="0">
              <a:spcBef>
                <a:spcPct val="20000"/>
              </a:spcBef>
            </a:pPr>
            <a:r>
              <a:rPr lang="es-ES" sz="2000" dirty="0"/>
              <a:t>    en </a:t>
            </a:r>
            <a:r>
              <a:rPr lang="es-ES" sz="2000" dirty="0" err="1"/>
              <a:t>eSearch</a:t>
            </a:r>
            <a:r>
              <a:rPr lang="es-ES" sz="2000" dirty="0"/>
              <a:t> plus.</a:t>
            </a:r>
          </a:p>
          <a:p>
            <a:pPr marL="269875" indent="-269875" eaLnBrk="0" hangingPunct="0">
              <a:spcBef>
                <a:spcPct val="20000"/>
              </a:spcBef>
              <a:buFont typeface="Wingdings" pitchFamily="2" charset="2"/>
              <a:buChar char="§"/>
            </a:pPr>
            <a:r>
              <a:rPr lang="es-ES" sz="2000" dirty="0"/>
              <a:t>Buscar asesoramiento profesional</a:t>
            </a:r>
          </a:p>
          <a:p>
            <a:pPr marL="534988" lvl="1" indent="-263525" eaLnBrk="0" hangingPunct="0">
              <a:spcBef>
                <a:spcPct val="20000"/>
              </a:spcBef>
              <a:buFontTx/>
              <a:buChar char="–"/>
            </a:pPr>
            <a:r>
              <a:rPr lang="es-ES" sz="2000" dirty="0"/>
              <a:t>¿Su invención es nueva, fruto de actividad inventiva y es patentable?</a:t>
            </a:r>
          </a:p>
          <a:p>
            <a:pPr marL="534988" lvl="1" indent="-263525" eaLnBrk="0" hangingPunct="0">
              <a:spcBef>
                <a:spcPct val="20000"/>
              </a:spcBef>
              <a:buFontTx/>
              <a:buChar char="–"/>
            </a:pPr>
            <a:r>
              <a:rPr lang="es-ES" sz="2000" dirty="0"/>
              <a:t>¿Corre el riesgo </a:t>
            </a:r>
            <a:r>
              <a:rPr lang="es-ES" sz="2000"/>
              <a:t>de vulnerar </a:t>
            </a:r>
            <a:r>
              <a:rPr lang="es-ES" sz="2000" dirty="0"/>
              <a:t>los derechos de otras personas?</a:t>
            </a:r>
          </a:p>
          <a:p>
            <a:pPr marL="534988" lvl="1" indent="-263525" eaLnBrk="0" hangingPunct="0">
              <a:spcBef>
                <a:spcPct val="20000"/>
              </a:spcBef>
              <a:buFontTx/>
              <a:buChar char="–"/>
            </a:pPr>
            <a:r>
              <a:rPr lang="es-ES" sz="2000" dirty="0"/>
              <a:t>¿A quién podría conceder una licencia?</a:t>
            </a:r>
          </a:p>
          <a:p>
            <a:pPr marL="534988" lvl="1" indent="-263525" eaLnBrk="0" hangingPunct="0">
              <a:spcBef>
                <a:spcPct val="20000"/>
              </a:spcBef>
              <a:buFontTx/>
              <a:buChar char="–"/>
            </a:pPr>
            <a:r>
              <a:rPr lang="es-ES" sz="2000" dirty="0"/>
              <a:t>¿De quién podría recibir una licencia?</a:t>
            </a:r>
          </a:p>
          <a:p>
            <a:pPr marL="534988" lvl="1" indent="-263525" eaLnBrk="0" hangingPunct="0">
              <a:spcBef>
                <a:spcPct val="20000"/>
              </a:spcBef>
              <a:buFontTx/>
              <a:buChar char="–"/>
            </a:pPr>
            <a:r>
              <a:rPr lang="es-ES" sz="2000" dirty="0"/>
              <a:t>¿Quiénes son sus potenciales clientes, proveedores y competidores?</a:t>
            </a:r>
          </a:p>
        </p:txBody>
      </p:sp>
      <p:pic>
        <p:nvPicPr>
          <p:cNvPr id="291845" name="Picture 5" descr="espacenet - brochure cover"/>
          <p:cNvPicPr>
            <a:picLocks noChangeAspect="1" noChangeArrowheads="1"/>
          </p:cNvPicPr>
          <p:nvPr/>
        </p:nvPicPr>
        <p:blipFill>
          <a:blip r:embed="rId3"/>
          <a:srcRect l="1468" t="775" b="775"/>
          <a:stretch>
            <a:fillRect/>
          </a:stretch>
        </p:blipFill>
        <p:spPr bwMode="auto">
          <a:xfrm>
            <a:off x="7561537" y="836712"/>
            <a:ext cx="1209675" cy="2287588"/>
          </a:xfrm>
          <a:prstGeom prst="rect">
            <a:avLst/>
          </a:prstGeom>
          <a:noFill/>
        </p:spPr>
      </p:pic>
      <p:sp>
        <p:nvSpPr>
          <p:cNvPr id="291846" name="Footer Placeholder 3"/>
          <p:cNvSpPr txBox="1">
            <a:spLocks noGrp="1"/>
          </p:cNvSpPr>
          <p:nvPr/>
        </p:nvSpPr>
        <p:spPr bwMode="auto">
          <a:xfrm>
            <a:off x="611188" y="6553200"/>
            <a:ext cx="684113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pic>
        <p:nvPicPr>
          <p:cNvPr id="291847" name="Picture 7" descr="tmviewlogo"/>
          <p:cNvPicPr>
            <a:picLocks noChangeAspect="1" noChangeArrowheads="1"/>
          </p:cNvPicPr>
          <p:nvPr/>
        </p:nvPicPr>
        <p:blipFill>
          <a:blip r:embed="rId4"/>
          <a:srcRect/>
          <a:stretch>
            <a:fillRect/>
          </a:stretch>
        </p:blipFill>
        <p:spPr bwMode="auto">
          <a:xfrm>
            <a:off x="6718559" y="5303010"/>
            <a:ext cx="1801812" cy="450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291844">
                                            <p:txEl>
                                              <p:pRg st="4" end="4"/>
                                            </p:txEl>
                                          </p:spTgt>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291844">
                                            <p:txEl>
                                              <p:pRg st="5" end="5"/>
                                            </p:txEl>
                                          </p:spTgt>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291844">
                                            <p:txEl>
                                              <p:pRg st="9" end="9"/>
                                            </p:txEl>
                                          </p:spTgt>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Inhaltsplatzhalter 2"/>
          <p:cNvSpPr>
            <a:spLocks/>
          </p:cNvSpPr>
          <p:nvPr/>
        </p:nvSpPr>
        <p:spPr bwMode="auto">
          <a:xfrm>
            <a:off x="684213" y="3860800"/>
            <a:ext cx="7200900" cy="1441450"/>
          </a:xfrm>
          <a:prstGeom prst="rect">
            <a:avLst/>
          </a:prstGeom>
          <a:noFill/>
          <a:ln w="9525">
            <a:noFill/>
            <a:miter lim="800000"/>
            <a:headEnd/>
            <a:tailEnd/>
          </a:ln>
        </p:spPr>
        <p:txBody>
          <a:bodyPr/>
          <a:lstStyle/>
          <a:p>
            <a:pPr>
              <a:lnSpc>
                <a:spcPct val="120000"/>
              </a:lnSpc>
              <a:spcBef>
                <a:spcPts val="600"/>
              </a:spcBef>
            </a:pPr>
            <a:r>
              <a:rPr lang="es-ES" sz="1600" dirty="0"/>
              <a:t>•  La PI protege a las pequeñas empresas innovadoras</a:t>
            </a:r>
            <a:endParaRPr lang="en-US" sz="1600" dirty="0"/>
          </a:p>
          <a:p>
            <a:pPr marL="544513" lvl="1" indent="-276225">
              <a:lnSpc>
                <a:spcPct val="120000"/>
              </a:lnSpc>
              <a:spcBef>
                <a:spcPct val="20000"/>
              </a:spcBef>
              <a:buFontTx/>
              <a:buChar char="–"/>
            </a:pPr>
            <a:r>
              <a:rPr lang="en-US" sz="1600" dirty="0"/>
              <a:t>W. L. Gore &amp; Associates: GORE-TEX</a:t>
            </a:r>
            <a:r>
              <a:rPr lang="en-US" sz="1600" baseline="30000" dirty="0"/>
              <a:t>®</a:t>
            </a:r>
            <a:endParaRPr lang="en-US" sz="1600" dirty="0"/>
          </a:p>
          <a:p>
            <a:pPr marL="544513" lvl="1" indent="-276225">
              <a:lnSpc>
                <a:spcPct val="120000"/>
              </a:lnSpc>
              <a:spcBef>
                <a:spcPct val="20000"/>
              </a:spcBef>
              <a:buFontTx/>
              <a:buChar char="–"/>
            </a:pPr>
            <a:r>
              <a:rPr lang="es-ES" sz="1600" dirty="0"/>
              <a:t>Laboratorios Dolby: descubrieron una tecnología </a:t>
            </a:r>
          </a:p>
          <a:p>
            <a:pPr marL="268288" lvl="1">
              <a:lnSpc>
                <a:spcPct val="120000"/>
              </a:lnSpc>
              <a:spcBef>
                <a:spcPct val="20000"/>
              </a:spcBef>
            </a:pPr>
            <a:r>
              <a:rPr lang="es-ES" sz="1600" dirty="0"/>
              <a:t>     para la reducción del ruido</a:t>
            </a:r>
            <a:endParaRPr lang="en-US" sz="1600" dirty="0"/>
          </a:p>
        </p:txBody>
      </p:sp>
      <p:sp>
        <p:nvSpPr>
          <p:cNvPr id="187397" name="Titel 1"/>
          <p:cNvSpPr>
            <a:spLocks noGrp="1"/>
          </p:cNvSpPr>
          <p:nvPr>
            <p:ph type="title" idx="4294967295"/>
          </p:nvPr>
        </p:nvSpPr>
        <p:spPr/>
        <p:txBody>
          <a:bodyPr lIns="91440" tIns="45720" rIns="91440" bIns="45720" anchor="ctr"/>
          <a:lstStyle/>
          <a:p>
            <a:pPr eaLnBrk="1" hangingPunct="1"/>
            <a:r>
              <a:rPr lang="es-ES" dirty="0">
                <a:latin typeface="Arial" charset="0"/>
              </a:rPr>
              <a:t>La importancia de la propiedad intelectual (I)</a:t>
            </a:r>
            <a:endParaRPr lang="en-US" dirty="0">
              <a:latin typeface="Arial" charset="0"/>
            </a:endParaRPr>
          </a:p>
        </p:txBody>
      </p:sp>
      <p:sp>
        <p:nvSpPr>
          <p:cNvPr id="187398" name="Inhaltsplatzhalter 2"/>
          <p:cNvSpPr>
            <a:spLocks noGrp="1"/>
          </p:cNvSpPr>
          <p:nvPr>
            <p:ph idx="4294967295"/>
          </p:nvPr>
        </p:nvSpPr>
        <p:spPr>
          <a:xfrm>
            <a:off x="611188" y="1485899"/>
            <a:ext cx="7416800" cy="2519363"/>
          </a:xfrm>
        </p:spPr>
        <p:txBody>
          <a:bodyPr lIns="91440" tIns="45720" rIns="91440" bIns="45720"/>
          <a:lstStyle/>
          <a:p>
            <a:pPr marL="0" indent="0" eaLnBrk="1" hangingPunct="1">
              <a:lnSpc>
                <a:spcPct val="120000"/>
              </a:lnSpc>
              <a:buNone/>
            </a:pPr>
            <a:r>
              <a:rPr lang="es-ES" sz="1600" dirty="0">
                <a:latin typeface="Arial" charset="0"/>
              </a:rPr>
              <a:t>•  La PI es un activo comercial fundamental en la economía del </a:t>
            </a:r>
          </a:p>
          <a:p>
            <a:pPr marL="0" indent="0" eaLnBrk="1" hangingPunct="1">
              <a:lnSpc>
                <a:spcPct val="120000"/>
              </a:lnSpc>
              <a:buNone/>
            </a:pPr>
            <a:r>
              <a:rPr lang="es-ES" sz="1600" dirty="0">
                <a:latin typeface="Arial" charset="0"/>
              </a:rPr>
              <a:t>   conocimiento</a:t>
            </a:r>
            <a:endParaRPr lang="en-US" sz="1600" dirty="0">
              <a:latin typeface="Arial" charset="0"/>
            </a:endParaRPr>
          </a:p>
          <a:p>
            <a:pPr marL="544513" lvl="1" indent="-276225" eaLnBrk="1" hangingPunct="1">
              <a:lnSpc>
                <a:spcPct val="120000"/>
              </a:lnSpc>
            </a:pPr>
            <a:r>
              <a:rPr lang="es-ES" sz="1600" dirty="0" err="1">
                <a:latin typeface="Arial" charset="0"/>
              </a:rPr>
              <a:t>Sandvik</a:t>
            </a:r>
            <a:r>
              <a:rPr lang="es-ES" sz="1600" dirty="0">
                <a:latin typeface="Arial" charset="0"/>
              </a:rPr>
              <a:t> AB: herramientas innovadoras de alta tecnología y </a:t>
            </a:r>
          </a:p>
          <a:p>
            <a:pPr marL="268288" lvl="1" indent="0" eaLnBrk="1" hangingPunct="1">
              <a:lnSpc>
                <a:spcPct val="120000"/>
              </a:lnSpc>
              <a:buNone/>
            </a:pPr>
            <a:r>
              <a:rPr lang="es-ES" sz="1600" dirty="0">
                <a:latin typeface="Arial" charset="0"/>
              </a:rPr>
              <a:t>     tecnología del acero</a:t>
            </a:r>
          </a:p>
          <a:p>
            <a:pPr marL="544513" lvl="1" indent="-276225" eaLnBrk="1" hangingPunct="1">
              <a:lnSpc>
                <a:spcPct val="120000"/>
              </a:lnSpc>
            </a:pPr>
            <a:r>
              <a:rPr lang="es-ES" sz="1600" dirty="0">
                <a:latin typeface="Arial" charset="0"/>
              </a:rPr>
              <a:t>ARM Holdings: concede licencias de su tecnología a fabricantes </a:t>
            </a:r>
          </a:p>
          <a:p>
            <a:pPr marL="268288" lvl="1" indent="0" eaLnBrk="1" hangingPunct="1">
              <a:lnSpc>
                <a:spcPct val="120000"/>
              </a:lnSpc>
              <a:buNone/>
            </a:pPr>
            <a:r>
              <a:rPr lang="es-ES" sz="1600" dirty="0">
                <a:latin typeface="Arial" charset="0"/>
              </a:rPr>
              <a:t>     de microprocesadores</a:t>
            </a:r>
          </a:p>
          <a:p>
            <a:pPr marL="268288" lvl="1" indent="0" eaLnBrk="1" hangingPunct="1">
              <a:lnSpc>
                <a:spcPct val="120000"/>
              </a:lnSpc>
              <a:buNone/>
            </a:pPr>
            <a:r>
              <a:rPr lang="es-ES" sz="1600" dirty="0">
                <a:latin typeface="Arial" charset="0"/>
              </a:rPr>
              <a:t> </a:t>
            </a:r>
            <a:endParaRPr lang="en-US" sz="1600" dirty="0">
              <a:latin typeface="Arial" charset="0"/>
            </a:endParaRPr>
          </a:p>
        </p:txBody>
      </p:sp>
      <p:sp>
        <p:nvSpPr>
          <p:cNvPr id="187399"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BA6E8094-A9BF-4A72-B4DB-6D30625B91B2}" type="slidenum">
              <a:rPr lang="de-DE" sz="1200"/>
              <a:pPr algn="r"/>
              <a:t>6</a:t>
            </a:fld>
            <a:endParaRPr lang="de-DE" sz="1200"/>
          </a:p>
        </p:txBody>
      </p:sp>
      <p:sp>
        <p:nvSpPr>
          <p:cNvPr id="187407" name="Inhaltsplatzhalter 2"/>
          <p:cNvSpPr>
            <a:spLocks/>
          </p:cNvSpPr>
          <p:nvPr/>
        </p:nvSpPr>
        <p:spPr bwMode="auto">
          <a:xfrm>
            <a:off x="684213" y="4005263"/>
            <a:ext cx="7561262" cy="1292225"/>
          </a:xfrm>
          <a:prstGeom prst="rect">
            <a:avLst/>
          </a:prstGeom>
          <a:noFill/>
          <a:ln w="9525">
            <a:noFill/>
            <a:miter lim="800000"/>
            <a:headEnd/>
            <a:tailEnd/>
          </a:ln>
        </p:spPr>
        <p:txBody>
          <a:bodyPr/>
          <a:lstStyle/>
          <a:p>
            <a:pPr marL="266700" indent="-266700">
              <a:lnSpc>
                <a:spcPct val="120000"/>
              </a:lnSpc>
              <a:spcBef>
                <a:spcPts val="1800"/>
              </a:spcBef>
              <a:buFont typeface="Wingdings" pitchFamily="2" charset="2"/>
              <a:buNone/>
            </a:pPr>
            <a:endParaRPr lang="en-US" sz="1600"/>
          </a:p>
        </p:txBody>
      </p:sp>
      <p:sp>
        <p:nvSpPr>
          <p:cNvPr id="187413" name="Footer Placeholder 3"/>
          <p:cNvSpPr txBox="1">
            <a:spLocks noGrp="1"/>
          </p:cNvSpPr>
          <p:nvPr/>
        </p:nvSpPr>
        <p:spPr bwMode="auto">
          <a:xfrm>
            <a:off x="611187" y="6553200"/>
            <a:ext cx="6733382"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pic>
        <p:nvPicPr>
          <p:cNvPr id="187414" name="Picture 22" descr="153503428"/>
          <p:cNvPicPr>
            <a:picLocks noChangeAspect="1" noChangeArrowheads="1"/>
          </p:cNvPicPr>
          <p:nvPr/>
        </p:nvPicPr>
        <p:blipFill>
          <a:blip r:embed="rId3"/>
          <a:srcRect/>
          <a:stretch>
            <a:fillRect/>
          </a:stretch>
        </p:blipFill>
        <p:spPr bwMode="auto">
          <a:xfrm>
            <a:off x="7091561" y="2852738"/>
            <a:ext cx="1512887" cy="1006475"/>
          </a:xfrm>
          <a:prstGeom prst="rect">
            <a:avLst/>
          </a:prstGeom>
          <a:noFill/>
        </p:spPr>
      </p:pic>
      <p:pic>
        <p:nvPicPr>
          <p:cNvPr id="187415" name="Picture 23" descr="163181550"/>
          <p:cNvPicPr>
            <a:picLocks noChangeAspect="1" noChangeArrowheads="1"/>
          </p:cNvPicPr>
          <p:nvPr/>
        </p:nvPicPr>
        <p:blipFill>
          <a:blip r:embed="rId4"/>
          <a:srcRect/>
          <a:stretch>
            <a:fillRect/>
          </a:stretch>
        </p:blipFill>
        <p:spPr bwMode="auto">
          <a:xfrm>
            <a:off x="7091561" y="3983335"/>
            <a:ext cx="1512887" cy="885825"/>
          </a:xfrm>
          <a:prstGeom prst="rect">
            <a:avLst/>
          </a:prstGeom>
          <a:noFill/>
        </p:spPr>
      </p:pic>
      <p:sp>
        <p:nvSpPr>
          <p:cNvPr id="187416" name="Inhaltsplatzhalter 2"/>
          <p:cNvSpPr>
            <a:spLocks/>
          </p:cNvSpPr>
          <p:nvPr/>
        </p:nvSpPr>
        <p:spPr bwMode="auto">
          <a:xfrm>
            <a:off x="684213" y="3500438"/>
            <a:ext cx="7561262" cy="1292225"/>
          </a:xfrm>
          <a:prstGeom prst="rect">
            <a:avLst/>
          </a:prstGeom>
          <a:noFill/>
          <a:ln w="9525">
            <a:noFill/>
            <a:miter lim="800000"/>
            <a:headEnd/>
            <a:tailEnd/>
          </a:ln>
        </p:spPr>
        <p:txBody>
          <a:bodyPr/>
          <a:lstStyle/>
          <a:p>
            <a:pPr marL="266700" indent="-266700">
              <a:lnSpc>
                <a:spcPct val="120000"/>
              </a:lnSpc>
              <a:spcBef>
                <a:spcPts val="1800"/>
              </a:spcBef>
              <a:buFont typeface="Wingdings" pitchFamily="2" charset="2"/>
              <a:buNone/>
            </a:pPr>
            <a:endParaRPr lang="en-US" sz="1600"/>
          </a:p>
        </p:txBody>
      </p:sp>
      <p:pic>
        <p:nvPicPr>
          <p:cNvPr id="187417" name="Picture 25" descr="146758828"/>
          <p:cNvPicPr>
            <a:picLocks noChangeAspect="1" noChangeArrowheads="1"/>
          </p:cNvPicPr>
          <p:nvPr/>
        </p:nvPicPr>
        <p:blipFill>
          <a:blip r:embed="rId5"/>
          <a:srcRect l="18060" t="13533" r="7462" b="9651"/>
          <a:stretch>
            <a:fillRect/>
          </a:stretch>
        </p:blipFill>
        <p:spPr bwMode="auto">
          <a:xfrm>
            <a:off x="7092206" y="5013325"/>
            <a:ext cx="792162" cy="1225550"/>
          </a:xfrm>
          <a:prstGeom prst="rect">
            <a:avLst/>
          </a:prstGeom>
          <a:noFill/>
        </p:spPr>
      </p:pic>
      <p:pic>
        <p:nvPicPr>
          <p:cNvPr id="187418" name="Picture 26" descr="Sandvik_Produktmix"/>
          <p:cNvPicPr>
            <a:picLocks noChangeAspect="1" noChangeArrowheads="1"/>
          </p:cNvPicPr>
          <p:nvPr/>
        </p:nvPicPr>
        <p:blipFill>
          <a:blip r:embed="rId6"/>
          <a:srcRect t="9549" b="9549"/>
          <a:stretch>
            <a:fillRect/>
          </a:stretch>
        </p:blipFill>
        <p:spPr bwMode="auto">
          <a:xfrm>
            <a:off x="6948264" y="1509713"/>
            <a:ext cx="1627188" cy="1343025"/>
          </a:xfrm>
          <a:prstGeom prst="rect">
            <a:avLst/>
          </a:prstGeom>
          <a:no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Inhaltsplatzhalter 2"/>
          <p:cNvSpPr>
            <a:spLocks/>
          </p:cNvSpPr>
          <p:nvPr/>
        </p:nvSpPr>
        <p:spPr bwMode="auto">
          <a:xfrm>
            <a:off x="755650" y="2492375"/>
            <a:ext cx="7200900" cy="1441450"/>
          </a:xfrm>
          <a:prstGeom prst="rect">
            <a:avLst/>
          </a:prstGeom>
          <a:noFill/>
          <a:ln w="9525">
            <a:noFill/>
            <a:miter lim="800000"/>
            <a:headEnd/>
            <a:tailEnd/>
          </a:ln>
        </p:spPr>
        <p:txBody>
          <a:bodyPr/>
          <a:lstStyle/>
          <a:p>
            <a:pPr marL="266700" indent="-266700">
              <a:lnSpc>
                <a:spcPct val="120000"/>
              </a:lnSpc>
              <a:spcBef>
                <a:spcPts val="1800"/>
              </a:spcBef>
              <a:buFont typeface="Wingdings" pitchFamily="2" charset="2"/>
              <a:buChar char="§"/>
            </a:pPr>
            <a:endParaRPr lang="es-ES" sz="1600" dirty="0"/>
          </a:p>
        </p:txBody>
      </p:sp>
      <p:sp>
        <p:nvSpPr>
          <p:cNvPr id="189445" name="Titel 1"/>
          <p:cNvSpPr>
            <a:spLocks noGrp="1"/>
          </p:cNvSpPr>
          <p:nvPr>
            <p:ph type="title" idx="4294967295"/>
          </p:nvPr>
        </p:nvSpPr>
        <p:spPr/>
        <p:txBody>
          <a:bodyPr lIns="91440" tIns="45720" rIns="91440" bIns="45720" anchor="ctr"/>
          <a:lstStyle/>
          <a:p>
            <a:pPr eaLnBrk="1" hangingPunct="1"/>
            <a:r>
              <a:rPr lang="es-ES" dirty="0">
                <a:latin typeface="Arial" charset="0"/>
              </a:rPr>
              <a:t>La importancia de la propiedad intelectual (II)</a:t>
            </a:r>
          </a:p>
        </p:txBody>
      </p:sp>
      <p:sp>
        <p:nvSpPr>
          <p:cNvPr id="189447"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B51EAA1D-A2C6-4E65-8CC2-57D9DBFB5B7F}" type="slidenum">
              <a:rPr lang="es-ES" sz="1200" smtClean="0"/>
              <a:pPr algn="r"/>
              <a:t>7</a:t>
            </a:fld>
            <a:endParaRPr lang="es-ES" sz="1200" dirty="0"/>
          </a:p>
        </p:txBody>
      </p:sp>
      <p:sp>
        <p:nvSpPr>
          <p:cNvPr id="189455" name="Inhaltsplatzhalter 2"/>
          <p:cNvSpPr>
            <a:spLocks/>
          </p:cNvSpPr>
          <p:nvPr/>
        </p:nvSpPr>
        <p:spPr bwMode="auto">
          <a:xfrm>
            <a:off x="684212" y="1484313"/>
            <a:ext cx="7920235" cy="1292225"/>
          </a:xfrm>
          <a:prstGeom prst="rect">
            <a:avLst/>
          </a:prstGeom>
          <a:noFill/>
          <a:ln w="9525">
            <a:noFill/>
            <a:miter lim="800000"/>
            <a:headEnd/>
            <a:tailEnd/>
          </a:ln>
        </p:spPr>
        <p:txBody>
          <a:bodyPr/>
          <a:lstStyle/>
          <a:p>
            <a:pPr marL="285750" indent="-285750">
              <a:lnSpc>
                <a:spcPct val="120000"/>
              </a:lnSpc>
              <a:spcBef>
                <a:spcPts val="1800"/>
              </a:spcBef>
              <a:buFont typeface="Arial" panose="020B0604020202020204" pitchFamily="34" charset="0"/>
              <a:buChar char="•"/>
            </a:pPr>
            <a:r>
              <a:rPr lang="es-ES" sz="1600" dirty="0"/>
              <a:t>La PI es necesaria para permitir la divulgación de la PI en el dominio público en       condiciones controladas.</a:t>
            </a:r>
          </a:p>
          <a:p>
            <a:pPr marL="544513" lvl="1" indent="-276225">
              <a:lnSpc>
                <a:spcPct val="120000"/>
              </a:lnSpc>
              <a:buFontTx/>
              <a:buChar char="–"/>
            </a:pPr>
            <a:r>
              <a:rPr lang="es-ES" sz="1600" dirty="0"/>
              <a:t>Licencia Pública General (</a:t>
            </a:r>
            <a:r>
              <a:rPr lang="es-ES" sz="1600" i="1" dirty="0"/>
              <a:t>General </a:t>
            </a:r>
            <a:r>
              <a:rPr lang="es-ES" sz="1600" i="1" dirty="0" err="1"/>
              <a:t>Public</a:t>
            </a:r>
            <a:r>
              <a:rPr lang="es-ES" sz="1600" i="1" dirty="0"/>
              <a:t> </a:t>
            </a:r>
            <a:r>
              <a:rPr lang="es-ES" sz="1600" i="1" dirty="0" err="1"/>
              <a:t>Licence</a:t>
            </a:r>
            <a:r>
              <a:rPr lang="es-ES" sz="1600" i="1" dirty="0"/>
              <a:t> </a:t>
            </a:r>
            <a:r>
              <a:rPr lang="es-ES" sz="1600" dirty="0"/>
              <a:t>o</a:t>
            </a:r>
            <a:r>
              <a:rPr lang="es-ES" sz="1600" i="1" dirty="0"/>
              <a:t> </a:t>
            </a:r>
            <a:r>
              <a:rPr lang="es-ES" sz="1600" dirty="0"/>
              <a:t>GPL): </a:t>
            </a:r>
          </a:p>
          <a:p>
            <a:pPr marL="268288" lvl="1">
              <a:lnSpc>
                <a:spcPct val="120000"/>
              </a:lnSpc>
            </a:pPr>
            <a:r>
              <a:rPr lang="es-ES" sz="1600" dirty="0"/>
              <a:t>     Linux</a:t>
            </a:r>
          </a:p>
          <a:p>
            <a:pPr marL="544513" lvl="1" indent="-276225">
              <a:lnSpc>
                <a:spcPct val="120000"/>
              </a:lnSpc>
              <a:buFontTx/>
              <a:buChar char="–"/>
            </a:pPr>
            <a:r>
              <a:rPr lang="es-ES" sz="1600" dirty="0"/>
              <a:t>Licencia </a:t>
            </a:r>
            <a:r>
              <a:rPr lang="es-ES" sz="1600" i="1" dirty="0" err="1"/>
              <a:t>Creative</a:t>
            </a:r>
            <a:r>
              <a:rPr lang="es-ES" sz="1600" i="1" dirty="0"/>
              <a:t> </a:t>
            </a:r>
            <a:r>
              <a:rPr lang="es-ES" sz="1600" i="1" dirty="0" err="1"/>
              <a:t>Commons</a:t>
            </a:r>
            <a:r>
              <a:rPr lang="es-ES" sz="1600" dirty="0"/>
              <a:t> </a:t>
            </a:r>
          </a:p>
        </p:txBody>
      </p:sp>
      <p:sp>
        <p:nvSpPr>
          <p:cNvPr id="189456" name="Inhaltsplatzhalter 2"/>
          <p:cNvSpPr>
            <a:spLocks/>
          </p:cNvSpPr>
          <p:nvPr/>
        </p:nvSpPr>
        <p:spPr bwMode="auto">
          <a:xfrm>
            <a:off x="684213" y="3284538"/>
            <a:ext cx="6696075" cy="1036637"/>
          </a:xfrm>
          <a:prstGeom prst="rect">
            <a:avLst/>
          </a:prstGeom>
          <a:noFill/>
          <a:ln w="9525">
            <a:noFill/>
            <a:miter lim="800000"/>
            <a:headEnd/>
            <a:tailEnd/>
          </a:ln>
        </p:spPr>
        <p:txBody>
          <a:bodyPr/>
          <a:lstStyle/>
          <a:p>
            <a:pPr marL="285750" indent="-285750">
              <a:lnSpc>
                <a:spcPct val="120000"/>
              </a:lnSpc>
              <a:spcBef>
                <a:spcPts val="1800"/>
              </a:spcBef>
              <a:buFont typeface="Arial" panose="020B0604020202020204" pitchFamily="34" charset="0"/>
              <a:buChar char="•"/>
            </a:pPr>
            <a:r>
              <a:rPr lang="es-ES" sz="1600" dirty="0"/>
              <a:t>La PI contribuye a garantizar, a través de licencias de marcas, unas normas y estándares de beneficio público.</a:t>
            </a:r>
          </a:p>
          <a:p>
            <a:pPr marL="544513" lvl="1" indent="-276225">
              <a:lnSpc>
                <a:spcPct val="120000"/>
              </a:lnSpc>
              <a:buFontTx/>
              <a:buChar char="–"/>
            </a:pPr>
            <a:r>
              <a:rPr lang="es-ES" sz="1600" dirty="0" err="1"/>
              <a:t>Fairtrade</a:t>
            </a:r>
            <a:r>
              <a:rPr lang="es-ES" sz="1600" dirty="0"/>
              <a:t> International (FAIRTRADE)</a:t>
            </a:r>
          </a:p>
          <a:p>
            <a:pPr marL="544513" lvl="1" indent="-276225">
              <a:lnSpc>
                <a:spcPct val="120000"/>
              </a:lnSpc>
              <a:buFontTx/>
              <a:buChar char="–"/>
            </a:pPr>
            <a:r>
              <a:rPr lang="es-ES" sz="1600" dirty="0" err="1"/>
              <a:t>Forest</a:t>
            </a:r>
            <a:r>
              <a:rPr lang="es-ES" sz="1600" dirty="0"/>
              <a:t> </a:t>
            </a:r>
            <a:r>
              <a:rPr lang="es-ES" sz="1600" dirty="0" err="1"/>
              <a:t>Stewardship</a:t>
            </a:r>
            <a:r>
              <a:rPr lang="es-ES" sz="1600" dirty="0"/>
              <a:t> Council (FSC)</a:t>
            </a:r>
          </a:p>
        </p:txBody>
      </p:sp>
      <p:sp>
        <p:nvSpPr>
          <p:cNvPr id="189462" name="Footer Placeholder 3"/>
          <p:cNvSpPr txBox="1">
            <a:spLocks noGrp="1"/>
          </p:cNvSpPr>
          <p:nvPr/>
        </p:nvSpPr>
        <p:spPr bwMode="auto">
          <a:xfrm>
            <a:off x="611188" y="6553200"/>
            <a:ext cx="626506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pic>
        <p:nvPicPr>
          <p:cNvPr id="189463" name="Picture 23" descr="90383266"/>
          <p:cNvPicPr>
            <a:picLocks noChangeAspect="1" noChangeArrowheads="1"/>
          </p:cNvPicPr>
          <p:nvPr/>
        </p:nvPicPr>
        <p:blipFill>
          <a:blip r:embed="rId3"/>
          <a:srcRect/>
          <a:stretch>
            <a:fillRect/>
          </a:stretch>
        </p:blipFill>
        <p:spPr bwMode="auto">
          <a:xfrm>
            <a:off x="6516688" y="1916113"/>
            <a:ext cx="1943100" cy="1463675"/>
          </a:xfrm>
          <a:prstGeom prst="rect">
            <a:avLst/>
          </a:prstGeom>
          <a:noFill/>
        </p:spPr>
      </p:pic>
      <p:pic>
        <p:nvPicPr>
          <p:cNvPr id="189465" name="Picture 25" descr="160337310"/>
          <p:cNvPicPr>
            <a:picLocks noChangeAspect="1" noChangeArrowheads="1"/>
          </p:cNvPicPr>
          <p:nvPr/>
        </p:nvPicPr>
        <p:blipFill>
          <a:blip r:embed="rId4"/>
          <a:srcRect/>
          <a:stretch>
            <a:fillRect/>
          </a:stretch>
        </p:blipFill>
        <p:spPr bwMode="auto">
          <a:xfrm>
            <a:off x="6588125" y="4119563"/>
            <a:ext cx="1871663" cy="1404937"/>
          </a:xfrm>
          <a:prstGeom prst="rect">
            <a:avLst/>
          </a:prstGeom>
          <a:no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838200" y="838200"/>
            <a:ext cx="7772400" cy="838200"/>
          </a:xfrm>
        </p:spPr>
        <p:txBody>
          <a:bodyPr/>
          <a:lstStyle/>
          <a:p>
            <a:r>
              <a:rPr lang="es-ES" sz="2800" dirty="0">
                <a:latin typeface="Arial" charset="0"/>
              </a:rPr>
              <a:t>El sistema de la PI</a:t>
            </a:r>
          </a:p>
        </p:txBody>
      </p:sp>
      <p:pic>
        <p:nvPicPr>
          <p:cNvPr id="112656" name="Picture 16"/>
          <p:cNvPicPr>
            <a:picLocks noChangeAspect="1" noChangeArrowheads="1"/>
          </p:cNvPicPr>
          <p:nvPr/>
        </p:nvPicPr>
        <p:blipFill>
          <a:blip r:embed="rId3"/>
          <a:srcRect/>
          <a:stretch>
            <a:fillRect/>
          </a:stretch>
        </p:blipFill>
        <p:spPr bwMode="auto">
          <a:xfrm>
            <a:off x="7524750" y="3429000"/>
            <a:ext cx="985838" cy="766763"/>
          </a:xfrm>
          <a:prstGeom prst="rect">
            <a:avLst/>
          </a:prstGeom>
          <a:noFill/>
          <a:ln w="9525">
            <a:noFill/>
            <a:miter lim="800000"/>
            <a:headEnd/>
            <a:tailEnd/>
          </a:ln>
        </p:spPr>
      </p:pic>
      <p:sp>
        <p:nvSpPr>
          <p:cNvPr id="112643" name="Oval 3"/>
          <p:cNvSpPr>
            <a:spLocks noChangeArrowheads="1"/>
          </p:cNvSpPr>
          <p:nvPr/>
        </p:nvSpPr>
        <p:spPr bwMode="auto">
          <a:xfrm>
            <a:off x="4256088" y="3933825"/>
            <a:ext cx="3484562" cy="1000125"/>
          </a:xfrm>
          <a:prstGeom prst="ellipse">
            <a:avLst/>
          </a:prstGeom>
          <a:solidFill>
            <a:srgbClr val="F2C9C6"/>
          </a:solidFill>
          <a:ln w="9525">
            <a:noFill/>
            <a:round/>
            <a:headEnd/>
            <a:tailEnd/>
          </a:ln>
        </p:spPr>
        <p:txBody>
          <a:bodyPr wrap="none" anchor="ctr"/>
          <a:lstStyle/>
          <a:p>
            <a:endParaRPr lang="es-ES" dirty="0"/>
          </a:p>
        </p:txBody>
      </p:sp>
      <p:sp>
        <p:nvSpPr>
          <p:cNvPr id="221229" name="Text Box 45"/>
          <p:cNvSpPr txBox="1">
            <a:spLocks noChangeArrowheads="1"/>
          </p:cNvSpPr>
          <p:nvPr/>
        </p:nvSpPr>
        <p:spPr bwMode="auto">
          <a:xfrm>
            <a:off x="4500563" y="1557338"/>
            <a:ext cx="3024187" cy="646331"/>
          </a:xfrm>
          <a:prstGeom prst="rect">
            <a:avLst/>
          </a:prstGeom>
          <a:solidFill>
            <a:srgbClr val="F2C9C6"/>
          </a:solidFill>
          <a:ln w="9525">
            <a:noFill/>
            <a:miter lim="800000"/>
            <a:headEnd/>
            <a:tailEnd/>
          </a:ln>
        </p:spPr>
        <p:txBody>
          <a:bodyPr wrap="square">
            <a:spAutoFit/>
          </a:bodyPr>
          <a:lstStyle/>
          <a:p>
            <a:pPr marL="182563" indent="-182563"/>
            <a:r>
              <a:rPr lang="es-ES" sz="2000" dirty="0"/>
              <a:t>Los competidores</a:t>
            </a:r>
          </a:p>
          <a:p>
            <a:pPr marL="182563" indent="-182563"/>
            <a:r>
              <a:rPr lang="es-ES" sz="1600" dirty="0"/>
              <a:t>se benefician de sus esfuerzos</a:t>
            </a:r>
          </a:p>
        </p:txBody>
      </p:sp>
      <p:sp>
        <p:nvSpPr>
          <p:cNvPr id="13318" name="Text Box 45"/>
          <p:cNvSpPr txBox="1">
            <a:spLocks noChangeArrowheads="1"/>
          </p:cNvSpPr>
          <p:nvPr/>
        </p:nvSpPr>
        <p:spPr bwMode="auto">
          <a:xfrm>
            <a:off x="900113" y="1557338"/>
            <a:ext cx="2879725" cy="1188018"/>
          </a:xfrm>
          <a:prstGeom prst="rect">
            <a:avLst/>
          </a:prstGeom>
          <a:solidFill>
            <a:srgbClr val="CDD9E1"/>
          </a:solidFill>
          <a:ln w="9525">
            <a:noFill/>
            <a:miter lim="800000"/>
            <a:headEnd/>
            <a:tailEnd/>
          </a:ln>
        </p:spPr>
        <p:txBody>
          <a:bodyPr>
            <a:spAutoFit/>
          </a:bodyPr>
          <a:lstStyle/>
          <a:p>
            <a:pPr>
              <a:spcBef>
                <a:spcPct val="50000"/>
              </a:spcBef>
            </a:pPr>
            <a:r>
              <a:rPr lang="es-ES" sz="2000" dirty="0"/>
              <a:t>Los innovadores </a:t>
            </a:r>
          </a:p>
          <a:p>
            <a:pPr>
              <a:spcBef>
                <a:spcPct val="20000"/>
              </a:spcBef>
            </a:pPr>
            <a:r>
              <a:rPr lang="es-ES" sz="1600" dirty="0"/>
              <a:t>llevan a cabo inversiones significativas para desarrollar nuevos productos</a:t>
            </a:r>
          </a:p>
        </p:txBody>
      </p:sp>
      <p:sp>
        <p:nvSpPr>
          <p:cNvPr id="3" name="Text Box 45"/>
          <p:cNvSpPr txBox="1">
            <a:spLocks noChangeArrowheads="1"/>
          </p:cNvSpPr>
          <p:nvPr/>
        </p:nvSpPr>
        <p:spPr bwMode="auto">
          <a:xfrm>
            <a:off x="1979613" y="2884488"/>
            <a:ext cx="1800225" cy="1508105"/>
          </a:xfrm>
          <a:prstGeom prst="rect">
            <a:avLst/>
          </a:prstGeom>
          <a:solidFill>
            <a:srgbClr val="CDD9E1"/>
          </a:solidFill>
          <a:ln w="9525">
            <a:noFill/>
            <a:miter lim="800000"/>
            <a:headEnd/>
            <a:tailEnd/>
          </a:ln>
        </p:spPr>
        <p:txBody>
          <a:bodyPr>
            <a:spAutoFit/>
          </a:bodyPr>
          <a:lstStyle/>
          <a:p>
            <a:pPr>
              <a:spcBef>
                <a:spcPct val="50000"/>
              </a:spcBef>
            </a:pPr>
            <a:r>
              <a:rPr lang="es-ES" dirty="0"/>
              <a:t>Una presión excesiva</a:t>
            </a:r>
          </a:p>
          <a:p>
            <a:pPr>
              <a:spcBef>
                <a:spcPct val="50000"/>
              </a:spcBef>
            </a:pPr>
            <a:r>
              <a:rPr lang="es-ES" sz="1600" dirty="0"/>
              <a:t>puede empujar al innovador fuera del mercado</a:t>
            </a:r>
            <a:endParaRPr lang="es-ES" sz="2200" dirty="0"/>
          </a:p>
        </p:txBody>
      </p:sp>
      <p:sp>
        <p:nvSpPr>
          <p:cNvPr id="2" name="Text Box 45"/>
          <p:cNvSpPr txBox="1">
            <a:spLocks noChangeArrowheads="1"/>
          </p:cNvSpPr>
          <p:nvPr/>
        </p:nvSpPr>
        <p:spPr bwMode="auto">
          <a:xfrm>
            <a:off x="4074467" y="4141499"/>
            <a:ext cx="3649663" cy="830997"/>
          </a:xfrm>
          <a:prstGeom prst="rect">
            <a:avLst/>
          </a:prstGeom>
          <a:noFill/>
          <a:ln w="9525">
            <a:noFill/>
            <a:miter lim="800000"/>
            <a:headEnd/>
            <a:tailEnd/>
          </a:ln>
        </p:spPr>
        <p:txBody>
          <a:bodyPr>
            <a:spAutoFit/>
          </a:bodyPr>
          <a:lstStyle/>
          <a:p>
            <a:pPr marL="355600" indent="-355600" algn="ctr">
              <a:spcBef>
                <a:spcPct val="50000"/>
              </a:spcBef>
            </a:pPr>
            <a:r>
              <a:rPr lang="es-ES" sz="1600" dirty="0"/>
              <a:t>	Se aprovechan gratuitamente de la creatividad y de la inventiva del innovador</a:t>
            </a:r>
          </a:p>
        </p:txBody>
      </p:sp>
      <p:sp>
        <p:nvSpPr>
          <p:cNvPr id="112649" name="Text Box 44"/>
          <p:cNvSpPr txBox="1">
            <a:spLocks noChangeArrowheads="1"/>
          </p:cNvSpPr>
          <p:nvPr/>
        </p:nvSpPr>
        <p:spPr bwMode="auto">
          <a:xfrm>
            <a:off x="2073274" y="4994226"/>
            <a:ext cx="4659313" cy="1308050"/>
          </a:xfrm>
          <a:prstGeom prst="rect">
            <a:avLst/>
          </a:prstGeom>
          <a:solidFill>
            <a:schemeClr val="accent1"/>
          </a:solidFill>
          <a:ln w="9525">
            <a:solidFill>
              <a:schemeClr val="bg1"/>
            </a:solidFill>
            <a:miter lim="800000"/>
            <a:headEnd/>
            <a:tailEnd/>
          </a:ln>
        </p:spPr>
        <p:txBody>
          <a:bodyPr>
            <a:spAutoFit/>
          </a:bodyPr>
          <a:lstStyle/>
          <a:p>
            <a:pPr marL="92075">
              <a:spcBef>
                <a:spcPct val="20000"/>
              </a:spcBef>
              <a:spcAft>
                <a:spcPct val="500000"/>
              </a:spcAft>
            </a:pPr>
            <a:r>
              <a:rPr lang="es-ES" sz="2000" b="1" dirty="0">
                <a:solidFill>
                  <a:schemeClr val="bg1"/>
                </a:solidFill>
              </a:rPr>
              <a:t>El sistema de la PI </a:t>
            </a:r>
            <a:br>
              <a:rPr lang="es-ES" sz="2000" dirty="0">
                <a:solidFill>
                  <a:schemeClr val="bg1"/>
                </a:solidFill>
              </a:rPr>
            </a:br>
            <a:r>
              <a:rPr lang="es-ES" dirty="0">
                <a:solidFill>
                  <a:schemeClr val="bg1"/>
                </a:solidFill>
              </a:rPr>
              <a:t>Derechos sobre el uso de inventos, dibujos o modelos, marcas, obras literarias y artísticas </a:t>
            </a:r>
            <a:br>
              <a:rPr lang="es-ES" dirty="0">
                <a:solidFill>
                  <a:schemeClr val="bg1"/>
                </a:solidFill>
              </a:rPr>
            </a:br>
            <a:endParaRPr lang="es-ES" sz="500" dirty="0">
              <a:solidFill>
                <a:schemeClr val="bg1"/>
              </a:solidFill>
            </a:endParaRPr>
          </a:p>
        </p:txBody>
      </p:sp>
      <p:sp>
        <p:nvSpPr>
          <p:cNvPr id="5" name="Text Box 45"/>
          <p:cNvSpPr txBox="1">
            <a:spLocks noChangeArrowheads="1"/>
          </p:cNvSpPr>
          <p:nvPr/>
        </p:nvSpPr>
        <p:spPr bwMode="auto">
          <a:xfrm>
            <a:off x="4500563" y="2884488"/>
            <a:ext cx="2879725" cy="956544"/>
          </a:xfrm>
          <a:prstGeom prst="rect">
            <a:avLst/>
          </a:prstGeom>
          <a:solidFill>
            <a:srgbClr val="F2C9C6"/>
          </a:solidFill>
          <a:ln w="9525">
            <a:noFill/>
            <a:miter lim="800000"/>
            <a:headEnd/>
            <a:tailEnd/>
          </a:ln>
        </p:spPr>
        <p:txBody>
          <a:bodyPr>
            <a:spAutoFit/>
          </a:bodyPr>
          <a:lstStyle/>
          <a:p>
            <a:pPr>
              <a:lnSpc>
                <a:spcPct val="0"/>
              </a:lnSpc>
            </a:pPr>
            <a:endParaRPr lang="es-ES" sz="1600" dirty="0"/>
          </a:p>
          <a:p>
            <a:pPr>
              <a:spcBef>
                <a:spcPct val="50000"/>
              </a:spcBef>
            </a:pPr>
            <a:r>
              <a:rPr lang="es-ES" sz="1600" dirty="0"/>
              <a:t>Pueden ofrecer productos similares o idénticos a un precio menor</a:t>
            </a:r>
          </a:p>
        </p:txBody>
      </p:sp>
      <p:sp>
        <p:nvSpPr>
          <p:cNvPr id="112653" name="AutoShape 13"/>
          <p:cNvSpPr>
            <a:spLocks noChangeArrowheads="1"/>
          </p:cNvSpPr>
          <p:nvPr/>
        </p:nvSpPr>
        <p:spPr bwMode="auto">
          <a:xfrm>
            <a:off x="1116013" y="5445125"/>
            <a:ext cx="568325" cy="357188"/>
          </a:xfrm>
          <a:prstGeom prst="rightArrow">
            <a:avLst>
              <a:gd name="adj1" fmla="val 50000"/>
              <a:gd name="adj2" fmla="val 38746"/>
            </a:avLst>
          </a:prstGeom>
          <a:solidFill>
            <a:schemeClr val="accent1"/>
          </a:solidFill>
          <a:ln w="9525">
            <a:noFill/>
            <a:miter lim="800000"/>
            <a:headEnd/>
            <a:tailEnd/>
          </a:ln>
        </p:spPr>
        <p:txBody>
          <a:bodyPr wrap="none" anchor="ctr"/>
          <a:lstStyle/>
          <a:p>
            <a:endParaRPr lang="es-ES" dirty="0"/>
          </a:p>
        </p:txBody>
      </p:sp>
      <p:pic>
        <p:nvPicPr>
          <p:cNvPr id="13324" name="Picture 17"/>
          <p:cNvPicPr>
            <a:picLocks noChangeAspect="1" noChangeArrowheads="1"/>
          </p:cNvPicPr>
          <p:nvPr/>
        </p:nvPicPr>
        <p:blipFill>
          <a:blip r:embed="rId3"/>
          <a:srcRect/>
          <a:stretch>
            <a:fillRect/>
          </a:stretch>
        </p:blipFill>
        <p:spPr bwMode="auto">
          <a:xfrm>
            <a:off x="900113" y="3429000"/>
            <a:ext cx="985837" cy="766763"/>
          </a:xfrm>
          <a:prstGeom prst="rect">
            <a:avLst/>
          </a:prstGeom>
          <a:noFill/>
          <a:ln w="9525">
            <a:noFill/>
            <a:miter lim="800000"/>
            <a:headEnd/>
            <a:tailEnd/>
          </a:ln>
        </p:spPr>
      </p:pic>
      <p:sp>
        <p:nvSpPr>
          <p:cNvPr id="3086" name="AutoShape 14"/>
          <p:cNvSpPr>
            <a:spLocks noChangeArrowheads="1"/>
          </p:cNvSpPr>
          <p:nvPr/>
        </p:nvSpPr>
        <p:spPr bwMode="auto">
          <a:xfrm>
            <a:off x="3851275" y="3171825"/>
            <a:ext cx="576263" cy="360363"/>
          </a:xfrm>
          <a:prstGeom prst="leftArrow">
            <a:avLst>
              <a:gd name="adj1" fmla="val 50000"/>
              <a:gd name="adj2" fmla="val 39978"/>
            </a:avLst>
          </a:prstGeom>
          <a:solidFill>
            <a:schemeClr val="bg2"/>
          </a:solidFill>
          <a:ln w="9525">
            <a:noFill/>
            <a:miter lim="800000"/>
            <a:headEnd/>
            <a:tailEnd/>
          </a:ln>
        </p:spPr>
        <p:txBody>
          <a:bodyPr wrap="none" anchor="ctr"/>
          <a:lstStyle/>
          <a:p>
            <a:endParaRPr lang="es-ES" dirty="0"/>
          </a:p>
        </p:txBody>
      </p:sp>
      <p:sp>
        <p:nvSpPr>
          <p:cNvPr id="3087" name="AutoShape 15"/>
          <p:cNvSpPr>
            <a:spLocks noChangeArrowheads="1"/>
          </p:cNvSpPr>
          <p:nvPr/>
        </p:nvSpPr>
        <p:spPr bwMode="auto">
          <a:xfrm rot="-5400000">
            <a:off x="5688807" y="2529681"/>
            <a:ext cx="285750" cy="360363"/>
          </a:xfrm>
          <a:prstGeom prst="leftArrow">
            <a:avLst>
              <a:gd name="adj1" fmla="val 50000"/>
              <a:gd name="adj2" fmla="val 25000"/>
            </a:avLst>
          </a:prstGeom>
          <a:solidFill>
            <a:schemeClr val="bg2"/>
          </a:solidFill>
          <a:ln w="9525">
            <a:noFill/>
            <a:miter lim="800000"/>
            <a:headEnd/>
            <a:tailEnd/>
          </a:ln>
        </p:spPr>
        <p:txBody>
          <a:bodyPr vert="eaVert" wrap="none" anchor="ctr"/>
          <a:lstStyle/>
          <a:p>
            <a:endParaRPr lang="es-ES" dirty="0"/>
          </a:p>
        </p:txBody>
      </p:sp>
      <p:sp>
        <p:nvSpPr>
          <p:cNvPr id="13328"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33C8366E-B125-4678-AC19-29504DA94006}" type="slidenum">
              <a:rPr lang="es-ES" sz="1200" smtClean="0"/>
              <a:pPr algn="r"/>
              <a:t>8</a:t>
            </a:fld>
            <a:endParaRPr lang="es-ES" sz="1200" dirty="0"/>
          </a:p>
        </p:txBody>
      </p:sp>
      <p:sp>
        <p:nvSpPr>
          <p:cNvPr id="13330" name="Footer Placeholder 3"/>
          <p:cNvSpPr txBox="1">
            <a:spLocks noGrp="1"/>
          </p:cNvSpPr>
          <p:nvPr/>
        </p:nvSpPr>
        <p:spPr bwMode="auto">
          <a:xfrm>
            <a:off x="611188" y="6553200"/>
            <a:ext cx="6265068"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6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6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2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221229" grpId="0" animBg="1"/>
      <p:bldP spid="3" grpId="0" animBg="1"/>
      <p:bldP spid="2" grpId="0"/>
      <p:bldP spid="112649" grpId="0" animBg="1"/>
      <p:bldP spid="5" grpId="0" animBg="1"/>
      <p:bldP spid="112653" grpId="0" animBg="1"/>
      <p:bldP spid="3086" grpId="0" animBg="1"/>
      <p:bldP spid="30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297px-DNA_replication_split_svg"/>
          <p:cNvPicPr>
            <a:picLocks noChangeAspect="1" noChangeArrowheads="1"/>
          </p:cNvPicPr>
          <p:nvPr/>
        </p:nvPicPr>
        <p:blipFill>
          <a:blip r:embed="rId3"/>
          <a:srcRect/>
          <a:stretch>
            <a:fillRect/>
          </a:stretch>
        </p:blipFill>
        <p:spPr bwMode="auto">
          <a:xfrm>
            <a:off x="4957763" y="4292600"/>
            <a:ext cx="2854325" cy="1414463"/>
          </a:xfrm>
          <a:prstGeom prst="rect">
            <a:avLst/>
          </a:prstGeom>
          <a:noFill/>
        </p:spPr>
      </p:pic>
      <p:pic>
        <p:nvPicPr>
          <p:cNvPr id="191491" name="Picture 3" descr="Polaroid_instant_camera_Sx70-2"/>
          <p:cNvPicPr>
            <a:picLocks noChangeAspect="1" noChangeArrowheads="1"/>
          </p:cNvPicPr>
          <p:nvPr/>
        </p:nvPicPr>
        <p:blipFill>
          <a:blip r:embed="rId4"/>
          <a:srcRect/>
          <a:stretch>
            <a:fillRect/>
          </a:stretch>
        </p:blipFill>
        <p:spPr bwMode="auto">
          <a:xfrm>
            <a:off x="1514475" y="4005263"/>
            <a:ext cx="1908175" cy="1692275"/>
          </a:xfrm>
          <a:prstGeom prst="rect">
            <a:avLst/>
          </a:prstGeom>
          <a:noFill/>
        </p:spPr>
      </p:pic>
      <p:sp>
        <p:nvSpPr>
          <p:cNvPr id="191492" name="Titel 1"/>
          <p:cNvSpPr>
            <a:spLocks noGrp="1"/>
          </p:cNvSpPr>
          <p:nvPr>
            <p:ph type="title" idx="4294967295"/>
          </p:nvPr>
        </p:nvSpPr>
        <p:spPr/>
        <p:txBody>
          <a:bodyPr lIns="91440" tIns="45720" rIns="91440" bIns="45720" anchor="ctr"/>
          <a:lstStyle/>
          <a:p>
            <a:pPr eaLnBrk="1" hangingPunct="1"/>
            <a:r>
              <a:rPr lang="es-ES" dirty="0">
                <a:latin typeface="Arial" charset="0"/>
              </a:rPr>
              <a:t>Ejemplos de propiedad intelectual valiosa</a:t>
            </a:r>
            <a:endParaRPr lang="en-US" dirty="0">
              <a:latin typeface="Arial" charset="0"/>
            </a:endParaRPr>
          </a:p>
        </p:txBody>
      </p:sp>
      <p:pic>
        <p:nvPicPr>
          <p:cNvPr id="191494" name="Picture 9"/>
          <p:cNvPicPr>
            <a:picLocks noChangeAspect="1" noChangeArrowheads="1"/>
          </p:cNvPicPr>
          <p:nvPr/>
        </p:nvPicPr>
        <p:blipFill>
          <a:blip r:embed="rId5"/>
          <a:srcRect/>
          <a:stretch>
            <a:fillRect/>
          </a:stretch>
        </p:blipFill>
        <p:spPr bwMode="auto">
          <a:xfrm>
            <a:off x="576263" y="1341438"/>
            <a:ext cx="1743075" cy="1981200"/>
          </a:xfrm>
          <a:prstGeom prst="rect">
            <a:avLst/>
          </a:prstGeom>
          <a:noFill/>
          <a:ln w="9525">
            <a:noFill/>
            <a:miter lim="800000"/>
            <a:headEnd/>
            <a:tailEnd/>
          </a:ln>
        </p:spPr>
      </p:pic>
      <p:sp>
        <p:nvSpPr>
          <p:cNvPr id="191495" name="Textfeld 13"/>
          <p:cNvSpPr txBox="1">
            <a:spLocks noChangeArrowheads="1"/>
          </p:cNvSpPr>
          <p:nvPr/>
        </p:nvSpPr>
        <p:spPr bwMode="auto">
          <a:xfrm>
            <a:off x="755650" y="3429000"/>
            <a:ext cx="1376363" cy="366713"/>
          </a:xfrm>
          <a:prstGeom prst="rect">
            <a:avLst/>
          </a:prstGeom>
          <a:noFill/>
          <a:ln w="9525">
            <a:noFill/>
            <a:miter lim="800000"/>
            <a:headEnd/>
            <a:tailEnd/>
          </a:ln>
        </p:spPr>
        <p:txBody>
          <a:bodyPr wrap="none">
            <a:spAutoFit/>
          </a:bodyPr>
          <a:lstStyle/>
          <a:p>
            <a:r>
              <a:rPr lang="en-US"/>
              <a:t>Coca-Cola</a:t>
            </a:r>
            <a:r>
              <a:rPr lang="en-US" baseline="30000"/>
              <a:t>®</a:t>
            </a:r>
            <a:endParaRPr lang="en-US"/>
          </a:p>
        </p:txBody>
      </p:sp>
      <p:sp>
        <p:nvSpPr>
          <p:cNvPr id="191496" name="Textfeld 12"/>
          <p:cNvSpPr txBox="1">
            <a:spLocks noChangeArrowheads="1"/>
          </p:cNvSpPr>
          <p:nvPr/>
        </p:nvSpPr>
        <p:spPr bwMode="auto">
          <a:xfrm>
            <a:off x="3203575" y="3429000"/>
            <a:ext cx="2136775" cy="366713"/>
          </a:xfrm>
          <a:prstGeom prst="rect">
            <a:avLst/>
          </a:prstGeom>
          <a:noFill/>
          <a:ln w="9525">
            <a:noFill/>
            <a:miter lim="800000"/>
            <a:headEnd/>
            <a:tailEnd/>
          </a:ln>
        </p:spPr>
        <p:txBody>
          <a:bodyPr wrap="none">
            <a:spAutoFit/>
          </a:bodyPr>
          <a:lstStyle/>
          <a:p>
            <a:r>
              <a:rPr lang="en-US" dirty="0"/>
              <a:t>Apple</a:t>
            </a:r>
            <a:r>
              <a:rPr lang="en-US" baseline="30000" dirty="0"/>
              <a:t>®</a:t>
            </a:r>
            <a:r>
              <a:rPr lang="en-US" dirty="0"/>
              <a:t> iPod touch</a:t>
            </a:r>
            <a:r>
              <a:rPr lang="en-US" baseline="30000" dirty="0"/>
              <a:t>®</a:t>
            </a:r>
            <a:endParaRPr lang="en-US" dirty="0"/>
          </a:p>
        </p:txBody>
      </p:sp>
      <p:sp>
        <p:nvSpPr>
          <p:cNvPr id="191497" name="Text Box 13"/>
          <p:cNvSpPr txBox="1">
            <a:spLocks noChangeArrowheads="1"/>
          </p:cNvSpPr>
          <p:nvPr/>
        </p:nvSpPr>
        <p:spPr bwMode="auto">
          <a:xfrm>
            <a:off x="8315325" y="80963"/>
            <a:ext cx="828675" cy="274637"/>
          </a:xfrm>
          <a:prstGeom prst="rect">
            <a:avLst/>
          </a:prstGeom>
          <a:noFill/>
          <a:ln w="9525">
            <a:noFill/>
            <a:miter lim="800000"/>
            <a:headEnd/>
            <a:tailEnd/>
          </a:ln>
        </p:spPr>
        <p:txBody>
          <a:bodyPr>
            <a:spAutoFit/>
          </a:bodyPr>
          <a:lstStyle/>
          <a:p>
            <a:pPr>
              <a:spcBef>
                <a:spcPct val="50000"/>
              </a:spcBef>
            </a:pPr>
            <a:r>
              <a:rPr lang="en-GB" sz="1200" dirty="0" err="1">
                <a:solidFill>
                  <a:schemeClr val="accent1"/>
                </a:solidFill>
              </a:rPr>
              <a:t>Opcional</a:t>
            </a:r>
            <a:endParaRPr lang="en-GB" sz="1200" dirty="0">
              <a:solidFill>
                <a:schemeClr val="accent1"/>
              </a:solidFill>
            </a:endParaRPr>
          </a:p>
        </p:txBody>
      </p:sp>
      <p:sp>
        <p:nvSpPr>
          <p:cNvPr id="191498" name="Textfeld 16"/>
          <p:cNvSpPr txBox="1">
            <a:spLocks noChangeArrowheads="1"/>
          </p:cNvSpPr>
          <p:nvPr/>
        </p:nvSpPr>
        <p:spPr bwMode="auto">
          <a:xfrm>
            <a:off x="6684963" y="3429000"/>
            <a:ext cx="1416050" cy="366713"/>
          </a:xfrm>
          <a:prstGeom prst="rect">
            <a:avLst/>
          </a:prstGeom>
          <a:noFill/>
          <a:ln w="9525">
            <a:noFill/>
            <a:miter lim="800000"/>
            <a:headEnd/>
            <a:tailEnd/>
          </a:ln>
        </p:spPr>
        <p:txBody>
          <a:bodyPr wrap="none">
            <a:spAutoFit/>
          </a:bodyPr>
          <a:lstStyle/>
          <a:p>
            <a:r>
              <a:rPr lang="en-US"/>
              <a:t>Harry Potter</a:t>
            </a:r>
          </a:p>
        </p:txBody>
      </p:sp>
      <p:sp>
        <p:nvSpPr>
          <p:cNvPr id="191499" name="Textfeld 17"/>
          <p:cNvSpPr txBox="1">
            <a:spLocks noChangeArrowheads="1"/>
          </p:cNvSpPr>
          <p:nvPr/>
        </p:nvSpPr>
        <p:spPr bwMode="auto">
          <a:xfrm>
            <a:off x="1154113" y="5783263"/>
            <a:ext cx="3427541" cy="369332"/>
          </a:xfrm>
          <a:prstGeom prst="rect">
            <a:avLst/>
          </a:prstGeom>
          <a:noFill/>
          <a:ln w="9525">
            <a:noFill/>
            <a:miter lim="800000"/>
            <a:headEnd/>
            <a:tailEnd/>
          </a:ln>
        </p:spPr>
        <p:txBody>
          <a:bodyPr wrap="none">
            <a:spAutoFit/>
          </a:bodyPr>
          <a:lstStyle/>
          <a:p>
            <a:r>
              <a:rPr lang="en-US" dirty="0"/>
              <a:t>Polaroid® </a:t>
            </a:r>
            <a:r>
              <a:rPr lang="es-ES" dirty="0"/>
              <a:t>cámara instantánea </a:t>
            </a:r>
            <a:endParaRPr lang="en-US" dirty="0"/>
          </a:p>
        </p:txBody>
      </p:sp>
      <p:sp>
        <p:nvSpPr>
          <p:cNvPr id="191503" name="Textfeld 19"/>
          <p:cNvSpPr txBox="1">
            <a:spLocks noChangeArrowheads="1"/>
          </p:cNvSpPr>
          <p:nvPr/>
        </p:nvSpPr>
        <p:spPr bwMode="auto">
          <a:xfrm>
            <a:off x="5148263" y="5783263"/>
            <a:ext cx="3711337" cy="369332"/>
          </a:xfrm>
          <a:prstGeom prst="rect">
            <a:avLst/>
          </a:prstGeom>
          <a:noFill/>
          <a:ln w="9525">
            <a:noFill/>
            <a:miter lim="800000"/>
            <a:headEnd/>
            <a:tailEnd/>
          </a:ln>
        </p:spPr>
        <p:txBody>
          <a:bodyPr wrap="none">
            <a:spAutoFit/>
          </a:bodyPr>
          <a:lstStyle/>
          <a:p>
            <a:r>
              <a:rPr lang="es-ES" dirty="0"/>
              <a:t>Proceso de multiplicación del ADN</a:t>
            </a:r>
            <a:endParaRPr lang="en-US" dirty="0"/>
          </a:p>
        </p:txBody>
      </p:sp>
      <p:pic>
        <p:nvPicPr>
          <p:cNvPr id="191508" name="Picture 20" descr="iPod_Touch_Family_4PB_PF_NowPlaying_PRINT"/>
          <p:cNvPicPr>
            <a:picLocks noChangeAspect="1" noChangeArrowheads="1"/>
          </p:cNvPicPr>
          <p:nvPr/>
        </p:nvPicPr>
        <p:blipFill>
          <a:blip r:embed="rId6"/>
          <a:srcRect l="13124" r="13124"/>
          <a:stretch>
            <a:fillRect/>
          </a:stretch>
        </p:blipFill>
        <p:spPr bwMode="auto">
          <a:xfrm>
            <a:off x="3059113" y="1412875"/>
            <a:ext cx="2520950" cy="2098675"/>
          </a:xfrm>
          <a:prstGeom prst="rect">
            <a:avLst/>
          </a:prstGeom>
          <a:noFill/>
        </p:spPr>
      </p:pic>
      <p:sp>
        <p:nvSpPr>
          <p:cNvPr id="191510" name="Footer Placeholder 3"/>
          <p:cNvSpPr txBox="1">
            <a:spLocks noGrp="1"/>
          </p:cNvSpPr>
          <p:nvPr/>
        </p:nvSpPr>
        <p:spPr bwMode="auto">
          <a:xfrm>
            <a:off x="611188" y="6553200"/>
            <a:ext cx="6409084" cy="476250"/>
          </a:xfrm>
          <a:prstGeom prst="rect">
            <a:avLst/>
          </a:prstGeom>
          <a:noFill/>
          <a:ln w="9525">
            <a:noFill/>
            <a:miter lim="800000"/>
            <a:headEnd/>
            <a:tailEnd/>
          </a:ln>
        </p:spPr>
        <p:txBody>
          <a:bodyPr lIns="0" tIns="0" rIns="0" bIns="0"/>
          <a:lstStyle/>
          <a:p>
            <a:r>
              <a:rPr lang="es-ES" sz="1200" dirty="0"/>
              <a:t>Kit de Enseñanza sobre la Propiedad Intelectual - Aspectos básicos de la PI</a:t>
            </a:r>
            <a:endParaRPr lang="en-GB" sz="1200" dirty="0"/>
          </a:p>
        </p:txBody>
      </p:sp>
      <p:pic>
        <p:nvPicPr>
          <p:cNvPr id="191512" name="Picture 24" descr="9783551313102"/>
          <p:cNvPicPr>
            <a:picLocks noChangeAspect="1" noChangeArrowheads="1"/>
          </p:cNvPicPr>
          <p:nvPr/>
        </p:nvPicPr>
        <p:blipFill>
          <a:blip r:embed="rId7"/>
          <a:srcRect/>
          <a:stretch>
            <a:fillRect/>
          </a:stretch>
        </p:blipFill>
        <p:spPr bwMode="auto">
          <a:xfrm>
            <a:off x="6011863" y="1312863"/>
            <a:ext cx="2663825" cy="2138362"/>
          </a:xfrm>
          <a:prstGeom prst="rect">
            <a:avLst/>
          </a:prstGeom>
          <a:noFill/>
        </p:spPr>
      </p:pic>
      <p:sp>
        <p:nvSpPr>
          <p:cNvPr id="191513" name="Slide Number Placeholder 5"/>
          <p:cNvSpPr txBox="1">
            <a:spLocks noGrp="1"/>
          </p:cNvSpPr>
          <p:nvPr/>
        </p:nvSpPr>
        <p:spPr bwMode="auto">
          <a:xfrm>
            <a:off x="7740650" y="6524625"/>
            <a:ext cx="755650" cy="217488"/>
          </a:xfrm>
          <a:prstGeom prst="rect">
            <a:avLst/>
          </a:prstGeom>
          <a:noFill/>
          <a:ln w="9525">
            <a:noFill/>
            <a:miter lim="800000"/>
            <a:headEnd/>
            <a:tailEnd/>
          </a:ln>
        </p:spPr>
        <p:txBody>
          <a:bodyPr lIns="0" tIns="0" rIns="0" bIns="0" anchor="ctr"/>
          <a:lstStyle/>
          <a:p>
            <a:pPr algn="r"/>
            <a:fld id="{521E9887-7986-4EBB-B354-B7612D329040}" type="slidenum">
              <a:rPr lang="de-DE" sz="1200"/>
              <a:pPr algn="r"/>
              <a:t>9</a:t>
            </a:fld>
            <a:endParaRPr lang="de-DE" sz="1200"/>
          </a:p>
        </p:txBody>
      </p:sp>
    </p:spTree>
  </p:cSld>
  <p:clrMapOvr>
    <a:masterClrMapping/>
  </p:clrMapOvr>
  <p:transition/>
</p:sld>
</file>

<file path=ppt/theme/theme1.xml><?xml version="1.0" encoding="utf-8"?>
<a:theme xmlns:a="http://schemas.openxmlformats.org/drawingml/2006/main" name="2_EPOTest">
  <a:themeElements>
    <a:clrScheme name="EPOTest 1">
      <a:dk1>
        <a:srgbClr val="4C575F"/>
      </a:dk1>
      <a:lt1>
        <a:srgbClr val="FFFFFF"/>
      </a:lt1>
      <a:dk2>
        <a:srgbClr val="4C575F"/>
      </a:dk2>
      <a:lt2>
        <a:srgbClr val="697B8D"/>
      </a:lt2>
      <a:accent1>
        <a:srgbClr val="C0362B"/>
      </a:accent1>
      <a:accent2>
        <a:srgbClr val="4C575F"/>
      </a:accent2>
      <a:accent3>
        <a:srgbClr val="FFFFFF"/>
      </a:accent3>
      <a:accent4>
        <a:srgbClr val="404950"/>
      </a:accent4>
      <a:accent5>
        <a:srgbClr val="DCAEAC"/>
      </a:accent5>
      <a:accent6>
        <a:srgbClr val="444E55"/>
      </a:accent6>
      <a:hlink>
        <a:srgbClr val="6D90A6"/>
      </a:hlink>
      <a:folHlink>
        <a:srgbClr val="B3C5D2"/>
      </a:folHlink>
    </a:clrScheme>
    <a:fontScheme name="2_EPOTes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OTest 1">
        <a:dk1>
          <a:srgbClr val="4C575F"/>
        </a:dk1>
        <a:lt1>
          <a:srgbClr val="FFFFFF"/>
        </a:lt1>
        <a:dk2>
          <a:srgbClr val="4C575F"/>
        </a:dk2>
        <a:lt2>
          <a:srgbClr val="697B8D"/>
        </a:lt2>
        <a:accent1>
          <a:srgbClr val="C0362B"/>
        </a:accent1>
        <a:accent2>
          <a:srgbClr val="4C575F"/>
        </a:accent2>
        <a:accent3>
          <a:srgbClr val="FFFFFF"/>
        </a:accent3>
        <a:accent4>
          <a:srgbClr val="404950"/>
        </a:accent4>
        <a:accent5>
          <a:srgbClr val="DCAEAC"/>
        </a:accent5>
        <a:accent6>
          <a:srgbClr val="444E55"/>
        </a:accent6>
        <a:hlink>
          <a:srgbClr val="6D90A6"/>
        </a:hlink>
        <a:folHlink>
          <a:srgbClr val="B3C5D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IPTK template new</Template>
  <TotalTime>3455</TotalTime>
  <Words>10127</Words>
  <Application>Microsoft Office PowerPoint</Application>
  <PresentationFormat>Apresentação na tela (4:3)</PresentationFormat>
  <Paragraphs>909</Paragraphs>
  <Slides>50</Slides>
  <Notes>50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50</vt:i4>
      </vt:variant>
    </vt:vector>
  </HeadingPairs>
  <TitlesOfParts>
    <vt:vector size="58" baseType="lpstr">
      <vt:lpstr>ＭＳ Ｐゴシック</vt:lpstr>
      <vt:lpstr>Arial</vt:lpstr>
      <vt:lpstr>Arial Unicode MS</vt:lpstr>
      <vt:lpstr>Calibri</vt:lpstr>
      <vt:lpstr>Calligraph421 BT</vt:lpstr>
      <vt:lpstr>Times</vt:lpstr>
      <vt:lpstr>Wingdings</vt:lpstr>
      <vt:lpstr>2_EPOTest</vt:lpstr>
      <vt:lpstr>  Introducción a la PI   </vt:lpstr>
      <vt:lpstr>INTRODUCCIÓN GENERAL</vt:lpstr>
      <vt:lpstr>Los diferentes tipos de PI (I)</vt:lpstr>
      <vt:lpstr>Los diferentes tipos de PI (II)</vt:lpstr>
      <vt:lpstr>Un producto - muchos derechos de PI</vt:lpstr>
      <vt:lpstr>La importancia de la propiedad intelectual (I)</vt:lpstr>
      <vt:lpstr>La importancia de la propiedad intelectual (II)</vt:lpstr>
      <vt:lpstr>El sistema de la PI</vt:lpstr>
      <vt:lpstr>Ejemplos de propiedad intelectual valiosa</vt:lpstr>
      <vt:lpstr>PATENTES</vt:lpstr>
      <vt:lpstr>¿Qué es una patente?</vt:lpstr>
      <vt:lpstr>¿Qué puede patentarse exactamente?</vt:lpstr>
      <vt:lpstr>BASES DE DATOS</vt:lpstr>
      <vt:lpstr>¿Qué es una base de datos? </vt:lpstr>
      <vt:lpstr>Alcance de la protección</vt:lpstr>
      <vt:lpstr>Derechos y limitaciones</vt:lpstr>
      <vt:lpstr>MARCAS</vt:lpstr>
      <vt:lpstr>¿Qué es una marca?</vt:lpstr>
      <vt:lpstr>Registro</vt:lpstr>
      <vt:lpstr>Alcance de la protección</vt:lpstr>
      <vt:lpstr>DIBUJOS y modelos</vt:lpstr>
      <vt:lpstr>¿Qué es un dibujo o modelo?</vt:lpstr>
      <vt:lpstr>Derechos de dibujos o modelos registrados y no registrados</vt:lpstr>
      <vt:lpstr>Alcance de la protección</vt:lpstr>
      <vt:lpstr>INDICACIONES GEOGRÁFICAS</vt:lpstr>
      <vt:lpstr>¿Qué son las indicaciones geográficas?</vt:lpstr>
      <vt:lpstr>Diferencia entre las IGP y las DOP</vt:lpstr>
      <vt:lpstr>MODELOS DE UTILIDAD</vt:lpstr>
      <vt:lpstr>¿Qué es un modelo de utilidad?</vt:lpstr>
      <vt:lpstr>Alcance de la protección en comparación con las patentes</vt:lpstr>
      <vt:lpstr>DERECHOS sobre LAS OBTENCIONES VEGETALES</vt:lpstr>
      <vt:lpstr>¿Qué son los derechos sobre las obtenciones vegetales?</vt:lpstr>
      <vt:lpstr>Alcance de la protección</vt:lpstr>
      <vt:lpstr>Apresentação do PowerPoint</vt:lpstr>
      <vt:lpstr>¿Qué son los derechos de topografía de semiconductores?</vt:lpstr>
      <vt:lpstr>Alcance de la protección</vt:lpstr>
      <vt:lpstr>DERECHOS DE AUTOR</vt:lpstr>
      <vt:lpstr>¿Qué es un derecho de autor?</vt:lpstr>
      <vt:lpstr>Alcance de la protección</vt:lpstr>
      <vt:lpstr>     </vt:lpstr>
      <vt:lpstr>¿Qué son los secretos comerciales?</vt:lpstr>
      <vt:lpstr>Alcance de la protección      </vt:lpstr>
      <vt:lpstr>Medios de protección</vt:lpstr>
      <vt:lpstr>La PI en el mundo real. Un ejercicio práctico para ayudarle a decidir qué tipo de PI utilizar y cuándo. </vt:lpstr>
      <vt:lpstr>Un pulverizador y un rociador antialérgico </vt:lpstr>
      <vt:lpstr>¿Qué elementos pueden protegerse?</vt:lpstr>
      <vt:lpstr>Patentes y dibujos o modelos (I)</vt:lpstr>
      <vt:lpstr>Patentes y dibujos o modelos (II)</vt:lpstr>
      <vt:lpstr>Marcas, derechos de autor y nombres de dominio</vt:lpstr>
      <vt:lpstr>¿Qué ocurre a continuación?</vt:lpstr>
    </vt:vector>
  </TitlesOfParts>
  <Company>European Patent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Arial bold 36 pt centred  and not longer than 3 lines</dc:title>
  <dc:creator>kb22160</dc:creator>
  <cp:lastModifiedBy>Marcos Wachowicz</cp:lastModifiedBy>
  <cp:revision>455</cp:revision>
  <cp:lastPrinted>2017-03-17T14:03:50Z</cp:lastPrinted>
  <dcterms:created xsi:type="dcterms:W3CDTF">2012-10-08T06:57:30Z</dcterms:created>
  <dcterms:modified xsi:type="dcterms:W3CDTF">2024-03-14T11:47:43Z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ypeOfDoc">
    <vt:lpwstr/>
  </property>
  <property fmtid="{D5CDD505-2E9C-101B-9397-08002B2CF9AE}" pid="3" name="DocComment">
    <vt:lpwstr/>
  </property>
  <property fmtid="{D5CDD505-2E9C-101B-9397-08002B2CF9AE}" pid="4" name="DocStatus">
    <vt:lpwstr/>
  </property>
  <property fmtid="{D5CDD505-2E9C-101B-9397-08002B2CF9AE}" pid="5" name="Quality">
    <vt:lpwstr/>
  </property>
  <property fmtid="{D5CDD505-2E9C-101B-9397-08002B2CF9AE}" pid="6" name="Order">
    <vt:lpwstr>3891200.00000000</vt:lpwstr>
  </property>
  <property fmtid="{D5CDD505-2E9C-101B-9397-08002B2CF9AE}" pid="7" name="JobNo">
    <vt:lpwstr>131088</vt:lpwstr>
  </property>
  <property fmtid="{D5CDD505-2E9C-101B-9397-08002B2CF9AE}" pid="8" name="LCwithTrans">
    <vt:lpwstr>No</vt:lpwstr>
  </property>
  <property fmtid="{D5CDD505-2E9C-101B-9397-08002B2CF9AE}" pid="9" name="LTNo">
    <vt:lpwstr>131088a</vt:lpwstr>
  </property>
  <property fmtid="{D5CDD505-2E9C-101B-9397-08002B2CF9AE}" pid="10" name="DocLgge">
    <vt:lpwstr>EN</vt:lpwstr>
  </property>
  <property fmtid="{D5CDD505-2E9C-101B-9397-08002B2CF9AE}" pid="11" name="SentByOn">
    <vt:lpwstr/>
  </property>
  <property fmtid="{D5CDD505-2E9C-101B-9397-08002B2CF9AE}" pid="12" name="Type">
    <vt:lpwstr>Editing</vt:lpwstr>
  </property>
</Properties>
</file>